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0-16T18:24:51.524" idx="1">
    <p:pos x="612" y="2958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7966D-B965-4427-AEF8-A2BD7A27273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A1911-AE99-4610-9053-1D9200135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8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F9078-E331-4282-8FDB-F406C18CA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640E8-1FAB-4DCC-81BB-A05E963C7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13AAE-5F52-4936-BD20-7611D92BE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1D0-C1B7-4F0D-A454-8B1E9427C6BA}" type="datetime1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ACD54-F8E6-4FF3-8A30-302AE654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7AF70-5EBF-41B0-83AB-25FB7E05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040D-78D2-4E1A-ACFF-E382A51D2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2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25A5-D114-42CB-A8E5-785061B4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B453A-995D-4180-93AC-0CF11DA01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83CE0-EC29-4742-B3DB-F9C923FD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19B0-7C43-4231-8EA8-441FCCA6EDFA}" type="datetime1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CEBF0-BC6A-422F-B0D4-A2465F62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1A35A-2E32-4B64-8A3F-8CFBC358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040D-78D2-4E1A-ACFF-E382A51D2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7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E9C4E1-5680-4239-BADD-DC7D3066BB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678FA-4742-4FCD-97D3-0C01E9E4F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F1BEB-DFBB-489C-B4DE-99C936A8C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5872-263C-49A9-89CC-460329E7563B}" type="datetime1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6E8FC-02E2-4408-9D9B-B8E1C852F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00741-DF55-46AA-A4CE-1B194B057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040D-78D2-4E1A-ACFF-E382A51D2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2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A284-5705-4EEC-9EA2-38EBD82B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775C0-4E67-4B36-B50F-B9C24553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8EFD8-CD55-49C8-BFA9-4C280168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9F9B-0D78-4144-BC7E-3B8D215E073D}" type="datetime1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5E263-12F9-404F-BC63-A17FCBC6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C3A42-0C31-4BB8-BA8A-34F5BE36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040D-78D2-4E1A-ACFF-E382A51D2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687E5-73AA-416E-8C58-4F5F7CA6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9B29D-52E5-4C96-B336-1CB147145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118DE-79D5-4B3A-B456-CB508827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5716-4FD6-4044-B891-5EA4CBDA24E5}" type="datetime1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B492B-9770-4BB3-8A7E-9FE6FCB1C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0A5E1-71AC-4802-A0ED-3BC2E53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040D-78D2-4E1A-ACFF-E382A51D2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4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82E3D-0DBE-406C-BBE9-A630E1D0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4BC41-884F-466E-B58F-F81AD55AD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B4F37-2509-4095-9990-49DD7ED32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01D08-0A1E-4D91-8DF9-B8C2BBDC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ACF0-9355-429C-8B54-C7D64D9C8725}" type="datetime1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CEFB2-41CE-4716-968B-1F64F08B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C2609-E8AF-49A8-8534-A6316D6C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040D-78D2-4E1A-ACFF-E382A51D2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5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71C6-C437-48EF-B648-C33BD030D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A5541-334A-4BE6-981F-0CE7BB47A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E4506-4414-4863-829C-DC592E437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E8E95-30EA-41FE-A7A9-3DFA663FA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5583BF-2611-4A06-B025-10F31261A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94554A-13A6-499E-AF18-11A93981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B1BE-4E6F-41C3-8B90-6DB87E4509C7}" type="datetime1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3AE775-D4C5-4E53-8D63-9036AC55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DEC87E-5D8F-4FED-86E3-70EEC5D2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040D-78D2-4E1A-ACFF-E382A51D2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1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9FC9-F469-4F2E-BA64-5A3519BD4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DA11F-0509-4A30-A50B-96CB7313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8F75-2882-43BF-BDCB-E4E2D0EE5DE9}" type="datetime1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2B856-037A-464F-A9C4-11BB9C9E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230C8-705A-4113-899D-000CA150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040D-78D2-4E1A-ACFF-E382A51D2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42C007-D8EF-41A0-86EC-8AD521FC9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7B18-4250-4C2C-AD0C-18B874440B83}" type="datetime1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48EF9-31A9-4AE6-91ED-8CBD8530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51832-D8BF-471F-B323-B7B1C85A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040D-78D2-4E1A-ACFF-E382A51D2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5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B60A1-7502-45A1-B4FC-D6961B23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8937-CDFB-484A-AFDB-676AAC789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169D8-EB9C-49DF-8DB4-4C87A9A9B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DB285-0300-4206-8FDD-A6B7F1761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9343-905D-4FDD-98BD-E741BD00A5B1}" type="datetime1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27A02-FE21-4450-AF85-B09DB6232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83716-ACFC-4267-B73F-832B17E3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040D-78D2-4E1A-ACFF-E382A51D2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0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2977-5480-47AA-8533-3C5037F1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79290-23F9-4EA7-BB16-222516BE30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132AB-378F-4356-9654-6D0782758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F3ED7-46CD-414B-83BA-319759A85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8AD6-8BD7-4463-8C4E-41700A2C9B1F}" type="datetime1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4EB9C-1E55-4637-A667-25CA5284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8525A-7202-4B7D-AF6C-F98586B48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040D-78D2-4E1A-ACFF-E382A51D2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C01CF-72CA-4583-AA6C-BB406115D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F4D58-34E8-4CA1-AF5F-C137E18AF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40E01-2986-42E7-9EC8-058B44161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698A4-76B7-4832-ABC8-95B0F6D24613}" type="datetime1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E5925-F8C5-4AA5-96FF-298397178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D5D37-3DC3-4282-A0E3-B91FB951F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6040D-78D2-4E1A-ACFF-E382A51D2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2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5335-C19C-4CB2-8E47-A4CDC79E2E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Updates on </a:t>
            </a:r>
            <a:r>
              <a:rPr lang="en-US" dirty="0" err="1"/>
              <a:t>Adenotonsillar</a:t>
            </a:r>
            <a:r>
              <a:rPr lang="en-US" dirty="0"/>
              <a:t> Diseases.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DAD107-34A5-49C9-BCED-114078F7CA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REUEL KAGENI MAINA</a:t>
            </a:r>
          </a:p>
          <a:p>
            <a:r>
              <a:rPr lang="en-US" dirty="0"/>
              <a:t>17/10/2025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0BF27-DA1A-4396-BABD-B9B32DB6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51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7803E-2565-4D43-9D8A-1AE25A17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062E5-4C74-444A-886D-A1B4D77C0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Laboratory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FHG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UECs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8BF1FA-B6B1-40FA-A771-FF59FB1AA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6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AA081-033C-4DF6-9B67-45AA07CA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B10BF-50D0-4AFD-B400-8B243595D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Watchful waiting</a:t>
            </a:r>
          </a:p>
          <a:p>
            <a:r>
              <a:rPr lang="en-US" dirty="0"/>
              <a:t>Medical</a:t>
            </a:r>
          </a:p>
          <a:p>
            <a:r>
              <a:rPr lang="en-US" dirty="0"/>
              <a:t>Surgical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4E528-FE7B-4E12-8DFA-26A60865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31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CEF31-A920-476E-A695-1DC510ED3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10ACB-E5F7-4790-9C5A-A6D02E93C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Adenoid disease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Triple therapy – steroid nasal spray /steroid nasal drops , antihistamine , leukotriene receptor antagonist</a:t>
            </a:r>
          </a:p>
          <a:p>
            <a:r>
              <a:rPr lang="en-US" dirty="0"/>
              <a:t>Tonsillar disease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Analgesics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Hydration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Antibiotics – If fever persists for more than 24 – 48 </a:t>
            </a:r>
            <a:r>
              <a:rPr lang="en-US" dirty="0" err="1"/>
              <a:t>hrs</a:t>
            </a:r>
            <a:r>
              <a:rPr lang="en-US" dirty="0"/>
              <a:t> – first line amoxicillin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BE131-051C-4576-9172-E19B34BB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A5C58-2146-4F3E-83CB-5F4E08B1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F78F6-8F2C-4B12-B13C-53C1D74D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Cold steel</a:t>
            </a:r>
          </a:p>
          <a:p>
            <a:r>
              <a:rPr lang="en-US" dirty="0"/>
              <a:t>Diathermy </a:t>
            </a:r>
          </a:p>
          <a:p>
            <a:r>
              <a:rPr lang="en-US" dirty="0" err="1"/>
              <a:t>Coblator</a:t>
            </a:r>
            <a:endParaRPr lang="en-US" dirty="0"/>
          </a:p>
          <a:p>
            <a:r>
              <a:rPr lang="en-US"/>
              <a:t>Laser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717CF-B2EE-42B8-920E-8596AA40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7A51C6-8414-4A7F-9114-4EEC712F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787" y="1690688"/>
            <a:ext cx="2806113" cy="456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98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E1EE-4CDA-4623-A2C7-3C726563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30C9AE-2158-494F-9006-38F25EE66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5275" y="2196306"/>
            <a:ext cx="2628900" cy="18954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66BB5-5E61-470F-B731-29A32D32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76F8F-85EE-42FA-89E7-D85F64217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4091781"/>
            <a:ext cx="2933700" cy="171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7863C8-AA6A-4D86-9FCC-440AC79BE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925" y="323453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82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61168-2F4A-4ACA-9A05-ABA3C6B4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5356A-0175-4CB3-BA38-CA0C3B4F8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Bizact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BE07D-2365-4D62-A665-36A52593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FEE19F-E595-4989-802A-B2FB70727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637" y="2657475"/>
            <a:ext cx="3481388" cy="269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60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EFD3-1F22-4C05-BCB7-02A58690D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Coblator</a:t>
            </a:r>
            <a:r>
              <a:rPr lang="en-US" dirty="0"/>
              <a:t> adenotonsillectomy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94BBE1-4BC2-47BA-B2B3-BFF633D6D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464196"/>
            <a:ext cx="4280905" cy="24697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88DA1-4ECF-4C9E-A371-DC4E0608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6FB155-803D-4647-AB08-D41875D8C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2464197"/>
            <a:ext cx="5588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64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1E33-D4AC-42ED-B797-EB6E06179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adenotonsillectomy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017B13-E950-4C95-B631-9583BF496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136" y="1825625"/>
            <a:ext cx="5795727" cy="43513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9888F-7E53-4372-A475-8FC3D7AA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87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9149-D742-4F7C-90C5-1E2CBD11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93F8-EFDA-40E0-B089-F658D9431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FD1A1-D3BD-4429-B9A6-DA440A89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1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46D3-0006-4C99-9E7A-630BA30F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2554A-61E0-4019-8DCB-9BEBFFC4A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Epidemiology</a:t>
            </a:r>
          </a:p>
          <a:p>
            <a:r>
              <a:rPr lang="en-US" dirty="0"/>
              <a:t>Pathophysiology</a:t>
            </a:r>
          </a:p>
          <a:p>
            <a:r>
              <a:rPr lang="en-US" dirty="0"/>
              <a:t>Clinical features</a:t>
            </a:r>
          </a:p>
          <a:p>
            <a:r>
              <a:rPr lang="en-US" dirty="0"/>
              <a:t>Investigations</a:t>
            </a:r>
          </a:p>
          <a:p>
            <a:r>
              <a:rPr lang="en-US" dirty="0"/>
              <a:t>Treatment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0E587-E232-4933-A98F-35E64ED9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5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FAB6-E064-4114-80E5-0FDBEF2F4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1904F-9F53-4D8A-B8A9-D21F91EE0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825624"/>
            <a:ext cx="10515600" cy="4351338"/>
          </a:xfrm>
        </p:spPr>
        <p:txBody>
          <a:bodyPr/>
          <a:lstStyle/>
          <a:p>
            <a:r>
              <a:rPr lang="en-US" dirty="0"/>
              <a:t>Spectrum of diseases  - 61.2%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 err="1"/>
              <a:t>Waldeyers</a:t>
            </a:r>
            <a:r>
              <a:rPr lang="en-US" dirty="0"/>
              <a:t> ring</a:t>
            </a:r>
          </a:p>
          <a:p>
            <a:r>
              <a:rPr lang="en-US" dirty="0"/>
              <a:t>Management – medical or surgical</a:t>
            </a:r>
          </a:p>
          <a:p>
            <a:r>
              <a:rPr lang="en-US" dirty="0"/>
              <a:t>Adenotonsillectomy - common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4F5B2-7BD2-4705-9A6F-69A39A134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Sapub.org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D8B75-FD68-432D-B8AC-92187C8F0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687" y="1690688"/>
            <a:ext cx="37814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3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50A03-9758-4007-9347-BB29569E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2E384-058A-47B3-87F5-51AF6D5C7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Peak 2-4 </a:t>
            </a:r>
            <a:r>
              <a:rPr lang="en-US" dirty="0" err="1"/>
              <a:t>yrs</a:t>
            </a:r>
            <a:r>
              <a:rPr lang="en-US" dirty="0"/>
              <a:t> – small volume of nasopharynx</a:t>
            </a:r>
          </a:p>
          <a:p>
            <a:r>
              <a:rPr lang="en-US" dirty="0"/>
              <a:t>Larger at 7yrs</a:t>
            </a:r>
          </a:p>
          <a:p>
            <a:r>
              <a:rPr lang="en-US" dirty="0"/>
              <a:t>Regresses at 15yrs</a:t>
            </a:r>
          </a:p>
          <a:p>
            <a:r>
              <a:rPr lang="en-US" dirty="0" err="1"/>
              <a:t>Male:female</a:t>
            </a:r>
            <a:r>
              <a:rPr lang="en-US" dirty="0"/>
              <a:t> 1:1</a:t>
            </a:r>
          </a:p>
          <a:p>
            <a:r>
              <a:rPr lang="en-US" dirty="0" err="1"/>
              <a:t>Approx</a:t>
            </a:r>
            <a:r>
              <a:rPr lang="en-US" dirty="0"/>
              <a:t> 600,000 adenotonsillectomies performed/ year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81F26-8667-43B7-89C9-24DACF35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2. Lee KC, Ear, nose throat J 2004</a:t>
            </a:r>
          </a:p>
        </p:txBody>
      </p:sp>
    </p:spTree>
    <p:extLst>
      <p:ext uri="{BB962C8B-B14F-4D97-AF65-F5344CB8AC3E}">
        <p14:creationId xmlns:p14="http://schemas.microsoft.com/office/powerpoint/2010/main" val="22838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1B76-02E6-4C87-BF0B-57883A701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96EA4-DBC2-4262-8BF5-3C790F6BB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Lymphoid tissue covered by respiratory epithelium</a:t>
            </a:r>
          </a:p>
          <a:p>
            <a:r>
              <a:rPr lang="en-US" dirty="0"/>
              <a:t>Play a role in immunity</a:t>
            </a:r>
          </a:p>
          <a:p>
            <a:r>
              <a:rPr lang="en-US" dirty="0"/>
              <a:t>Group A B hemolytic streptococcus</a:t>
            </a:r>
          </a:p>
          <a:p>
            <a:r>
              <a:rPr lang="en-US" dirty="0"/>
              <a:t>Increase in IgA ,post op decreases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5D39B-12E8-4737-BC10-13902B0D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7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BCCC-28FF-4ED3-985F-A929F1D3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– Adenoid hypertrophy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10579-8005-4A8E-BC76-B2673CD78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Nasal blockage</a:t>
            </a:r>
          </a:p>
          <a:p>
            <a:r>
              <a:rPr lang="en-US" dirty="0"/>
              <a:t>Snoring</a:t>
            </a:r>
          </a:p>
          <a:p>
            <a:r>
              <a:rPr lang="en-US" dirty="0"/>
              <a:t>Mouth breathing</a:t>
            </a:r>
          </a:p>
          <a:p>
            <a:r>
              <a:rPr lang="en-US" dirty="0"/>
              <a:t>Sleep </a:t>
            </a:r>
            <a:r>
              <a:rPr lang="en-US" dirty="0" err="1"/>
              <a:t>apnoea</a:t>
            </a:r>
            <a:r>
              <a:rPr lang="en-US" dirty="0"/>
              <a:t> – restless sleep, waking frequently, unusual position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D91CD-0898-4B8D-A9DB-1314E90F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0C8E9-4A70-4604-90BA-A0A456872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49" y="3848099"/>
            <a:ext cx="1724025" cy="246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8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8D192-96AB-4EEA-8614-EBDFB928E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- Tonsillitis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DD074-6261-40EC-A492-4B8AEBAB3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Recurrent throat infections – fever, tonsillar exudate, lymphadenopathy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Paradise criteria – 7 or more in 1 year, 5 or more in 2 </a:t>
            </a:r>
            <a:r>
              <a:rPr lang="en-US" dirty="0" err="1"/>
              <a:t>yrs</a:t>
            </a:r>
            <a:r>
              <a:rPr lang="en-US" dirty="0"/>
              <a:t>, 3 or more in 3 years</a:t>
            </a:r>
          </a:p>
          <a:p>
            <a:r>
              <a:rPr lang="en-US" dirty="0"/>
              <a:t>OSA</a:t>
            </a:r>
          </a:p>
          <a:p>
            <a:r>
              <a:rPr lang="en-US" dirty="0"/>
              <a:t>Peritonsillar abscess</a:t>
            </a:r>
          </a:p>
          <a:p>
            <a:r>
              <a:rPr lang="en-US" dirty="0"/>
              <a:t>Febrile convulsions</a:t>
            </a:r>
          </a:p>
          <a:p>
            <a:r>
              <a:rPr lang="en-US" dirty="0"/>
              <a:t>Halitosis</a:t>
            </a:r>
          </a:p>
          <a:p>
            <a:r>
              <a:rPr lang="en-US" dirty="0"/>
              <a:t>Infectious mononucleosis</a:t>
            </a:r>
          </a:p>
          <a:p>
            <a:r>
              <a:rPr lang="en-US" dirty="0"/>
              <a:t>OME</a:t>
            </a:r>
          </a:p>
          <a:p>
            <a:r>
              <a:rPr lang="en-US" dirty="0"/>
              <a:t>Neoplasms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6F1FC-12C0-404B-9105-77FDED6B8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9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B7B0-6215-443E-A144-1F02B91A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D117A-89BA-4BD6-A00A-50D5C41E7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 nasal space x-ray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A9754-3FFB-4585-BB32-06289DC49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8866A-CACE-4F3F-8922-E7F1840A0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087" y="1408907"/>
            <a:ext cx="54006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4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EEB0-8469-475D-9CC4-3C941F6C5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E19F2-EA1F-4BE6-A78B-DB51AC736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Flexible </a:t>
            </a:r>
            <a:r>
              <a:rPr lang="en-US" dirty="0" err="1"/>
              <a:t>nasoendoscope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4E4F3-7C53-40A1-B9DB-7C7A40AE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06A57-84C0-420F-9740-2B84A773F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2733675"/>
            <a:ext cx="48768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03D170-611F-4BCB-B8C0-81BD820E1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612" y="2943225"/>
            <a:ext cx="26574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5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238</Words>
  <Application>Microsoft Office PowerPoint</Application>
  <PresentationFormat>Widescreen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Updates on Adenotonsillar Diseases.</vt:lpstr>
      <vt:lpstr>Outline</vt:lpstr>
      <vt:lpstr>Introduction </vt:lpstr>
      <vt:lpstr>Epidemiology </vt:lpstr>
      <vt:lpstr>Pathophysiology</vt:lpstr>
      <vt:lpstr>Clinical features – Adenoid hypertrophy</vt:lpstr>
      <vt:lpstr>Clinical features - Tonsillitis</vt:lpstr>
      <vt:lpstr>Investigations</vt:lpstr>
      <vt:lpstr>Investigations</vt:lpstr>
      <vt:lpstr>Investigations</vt:lpstr>
      <vt:lpstr>Treatment</vt:lpstr>
      <vt:lpstr>Medical</vt:lpstr>
      <vt:lpstr>Surgical</vt:lpstr>
      <vt:lpstr>PowerPoint Presentation</vt:lpstr>
      <vt:lpstr>PowerPoint Presentation</vt:lpstr>
      <vt:lpstr>Coblator adenotonsillectomy</vt:lpstr>
      <vt:lpstr>Laser adenotonsillectomy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on Adenotonsillar Diseases.</dc:title>
  <dc:creator>ADMIN</dc:creator>
  <cp:lastModifiedBy>ADMIN</cp:lastModifiedBy>
  <cp:revision>24</cp:revision>
  <dcterms:created xsi:type="dcterms:W3CDTF">2025-10-13T18:45:10Z</dcterms:created>
  <dcterms:modified xsi:type="dcterms:W3CDTF">2025-10-17T05:28:49Z</dcterms:modified>
</cp:coreProperties>
</file>