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0C630-9687-807F-1E8E-652695C25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RADIOLOGICAL IMAGING PATHWAYS IN OTORHINOLARYNGOLOGY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962B0-E957-0EA5-1AB7-19EF166E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Presented by</a:t>
            </a:r>
          </a:p>
          <a:p>
            <a:pPr marL="0" indent="0">
              <a:buNone/>
            </a:pPr>
            <a:r>
              <a:rPr lang="en-US" dirty="0"/>
              <a:t>Mose Bernard Orina</a:t>
            </a:r>
          </a:p>
          <a:p>
            <a:pPr marL="0" indent="0">
              <a:buNone/>
            </a:pPr>
            <a:r>
              <a:rPr lang="en-US" dirty="0"/>
              <a:t>B. Sc. Diagnostic Radiography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Malindi SubCounty Hospital</a:t>
            </a:r>
          </a:p>
          <a:p>
            <a:pPr marL="0" indent="0">
              <a:buNone/>
            </a:pPr>
            <a:r>
              <a:rPr lang="en-US" dirty="0"/>
              <a:t>Lead Radiographer. </a:t>
            </a:r>
          </a:p>
        </p:txBody>
      </p:sp>
    </p:spTree>
    <p:extLst>
      <p:ext uri="{BB962C8B-B14F-4D97-AF65-F5344CB8AC3E}">
        <p14:creationId xmlns:p14="http://schemas.microsoft.com/office/powerpoint/2010/main" val="3290455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dirty="0"/>
              <a:t>Ultrasound: Preferred for glands, thyroid, nodes</a:t>
            </a:r>
            <a:endParaRPr lang="en-US" dirty="0"/>
          </a:p>
          <a:p>
            <a:pPr marL="514350" indent="-514350">
              <a:buAutoNum type="arabicPeriod"/>
            </a:pPr>
            <a:r>
              <a:rPr dirty="0"/>
              <a:t>Plain X-ray: Sinus and airway screening</a:t>
            </a:r>
            <a:r>
              <a:rPr lang="en-US" dirty="0"/>
              <a:t> (Waters view, Lateral Neck X-rays)</a:t>
            </a:r>
          </a:p>
          <a:p>
            <a:pPr marL="514350" indent="-514350">
              <a:buAutoNum type="arabicPeriod"/>
            </a:pPr>
            <a:r>
              <a:rPr dirty="0"/>
              <a:t>CT: Bone, </a:t>
            </a:r>
            <a:r>
              <a:rPr lang="en-US" dirty="0"/>
              <a:t>deep ear </a:t>
            </a:r>
            <a:r>
              <a:rPr dirty="0"/>
              <a:t>infection, trauma</a:t>
            </a:r>
            <a:r>
              <a:rPr lang="en-US" dirty="0"/>
              <a:t> or for chronic ear infections or disease. </a:t>
            </a:r>
          </a:p>
          <a:p>
            <a:pPr marL="514350" indent="-514350">
              <a:buAutoNum type="arabicPeriod"/>
            </a:pPr>
            <a:r>
              <a:rPr dirty="0"/>
              <a:t>MRI: Tumor </a:t>
            </a:r>
            <a:r>
              <a:rPr lang="en-US" dirty="0"/>
              <a:t>invasion or </a:t>
            </a:r>
            <a:r>
              <a:rPr dirty="0"/>
              <a:t>staging, skull base</a:t>
            </a:r>
            <a:r>
              <a:rPr lang="en-US" dirty="0"/>
              <a:t> for cerebellopontine angle (CPA). Cranial nerves VII and VIII pass. Lesions here cause hearing loss, tinnitus, vertigo or facial weakness.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Structured ENT imaging</a:t>
            </a:r>
            <a:r>
              <a:rPr lang="en-US" dirty="0"/>
              <a:t> </a:t>
            </a:r>
            <a:r>
              <a:rPr dirty="0"/>
              <a:t>improves diagnostic accuracy.</a:t>
            </a:r>
          </a:p>
          <a:p>
            <a:r>
              <a:rPr lang="en-US" dirty="0"/>
              <a:t>U</a:t>
            </a:r>
            <a:r>
              <a:rPr dirty="0"/>
              <a:t>se affordable, accessible modalities first</a:t>
            </a:r>
            <a:r>
              <a:rPr lang="en-US" dirty="0"/>
              <a:t> is recommended. </a:t>
            </a:r>
            <a:endParaRPr dirty="0"/>
          </a:p>
          <a:p>
            <a:r>
              <a:rPr dirty="0"/>
              <a:t>Integrate anatomy, symptom, and </a:t>
            </a:r>
            <a:r>
              <a:rPr dirty="0">
                <a:solidFill>
                  <a:srgbClr val="EE0000"/>
                </a:solidFill>
              </a:rPr>
              <a:t>imaging correlation</a:t>
            </a:r>
            <a:r>
              <a:rPr dirty="0"/>
              <a:t> for optimal outcomes.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ENT Imaging Pathways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dirty="0"/>
              <a:t>Structured imaging approach for ENT disorders based on symptoms, modalities, and </a:t>
            </a:r>
            <a:r>
              <a:rPr lang="en-US" dirty="0"/>
              <a:t>image</a:t>
            </a:r>
            <a:r>
              <a:rPr dirty="0"/>
              <a:t> references.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Ear Pain (Otalgia)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First-Line</a:t>
            </a:r>
            <a:r>
              <a:rPr lang="en-US" dirty="0"/>
              <a:t> exam is an </a:t>
            </a:r>
            <a:r>
              <a:rPr dirty="0"/>
              <a:t>Otoscopy</a:t>
            </a:r>
            <a:r>
              <a:rPr lang="en-US" dirty="0"/>
              <a:t>. Possible findings include </a:t>
            </a:r>
            <a:r>
              <a:rPr dirty="0"/>
              <a:t>Redness, canal debris, bulging TM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lang="en-US" dirty="0"/>
              <a:t>Ultrasound is a confirmatory imaging exam</a:t>
            </a:r>
            <a:r>
              <a:rPr dirty="0"/>
              <a:t>– soft-tissue thickening, abscess, mastoid effusion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Advanced</a:t>
            </a:r>
            <a:r>
              <a:rPr lang="en-US" dirty="0"/>
              <a:t> Imaging include</a:t>
            </a:r>
            <a:r>
              <a:rPr dirty="0"/>
              <a:t> CT Temporal Bone – canal wall thickening, air cell opacification, bone erosion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Hearing Loss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First-Line: Audiometry → Conductive vs sensorineural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Confirmatory: MRI IAC (Gadolinium) – Vestibular schwannoma, labyrinthitis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Advanced: CT Temporal Bone – Otosclerosis, ossicular discontinuity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Nasal Blockage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First-Line: Rhinoscopy → Deviated septum, mucosal swelling, polyps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Confirmatory: X-ray Paranasal Sinuses – Opacification, air-fluid level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Advanced: CT PNS / MRI – Polyps, sinusitis, tumor invasion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Hoarseness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First-Line: Laryngoscopy → Vocal cord nodules, asymmetry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Confirmatory: CT Neck (Contrast) – Asymmetric thickening, subglottic mass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Advanced: MRI Neck – Tumor infiltration, cartilage erosion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Neck Swelling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First-Line: Ultrasound – Cystic vs solid, lymph node morphology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Confirmatory: CT Neck (Contrast) – Rim-enhancing abscess, necrotic nodes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Advanced: MRI – Deep soft-tissue spread, perineural invasion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Salivary &amp; Thyroid Glands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First-Line: Ultrasound – Sialolithiasis, sialadenitis, thyroid nodules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Confirmatory: CT Contrast – Stones, abscess, tumors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Advanced: MRI – Tumor infiltration, perineural spread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33BC3-D334-341B-5404-147345F29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Teleradiology in 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D6B81-E2A5-2AF1-AD78-3FCCBA9F4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Teleradiology is the electronic transmission of radiological images (CT, MRI, Ultrasound) for interpretation by specialists at distant sites.</a:t>
            </a:r>
          </a:p>
          <a:p>
            <a:r>
              <a:rPr lang="en-US" dirty="0"/>
              <a:t>Enables diagnosis of ear, sinus, neck, and laryngeal pathologies when on-site radiologists are unavailable. </a:t>
            </a:r>
          </a:p>
          <a:p>
            <a:r>
              <a:rPr lang="en-US" dirty="0"/>
              <a:t>AI-assisted teleradiology: automated triage of urgent ENT cases (e.g., mastoiditis, abscess).</a:t>
            </a:r>
          </a:p>
          <a:p>
            <a:r>
              <a:rPr lang="en-US" dirty="0"/>
              <a:t>Cloud-based archives: universal access to imaging history.</a:t>
            </a:r>
          </a:p>
        </p:txBody>
      </p:sp>
    </p:spTree>
    <p:extLst>
      <p:ext uri="{BB962C8B-B14F-4D97-AF65-F5344CB8AC3E}">
        <p14:creationId xmlns:p14="http://schemas.microsoft.com/office/powerpoint/2010/main" val="226301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440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RADIOLOGICAL IMAGING PATHWAYS IN OTORHINOLARYNGOLOGY</vt:lpstr>
      <vt:lpstr>ENT Imaging Pathways</vt:lpstr>
      <vt:lpstr>Ear Pain (Otalgia)</vt:lpstr>
      <vt:lpstr>Hearing Loss</vt:lpstr>
      <vt:lpstr>Nasal Blockage</vt:lpstr>
      <vt:lpstr>Hoarseness</vt:lpstr>
      <vt:lpstr>Neck Swelling</vt:lpstr>
      <vt:lpstr>Salivary &amp; Thyroid Glands</vt:lpstr>
      <vt:lpstr>Teleradiology in ENT</vt:lpstr>
      <vt:lpstr>Summary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Bernard Orina</cp:lastModifiedBy>
  <cp:revision>2</cp:revision>
  <dcterms:created xsi:type="dcterms:W3CDTF">2013-01-27T09:14:16Z</dcterms:created>
  <dcterms:modified xsi:type="dcterms:W3CDTF">2025-10-15T11:36:54Z</dcterms:modified>
  <cp:category/>
</cp:coreProperties>
</file>