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3CBF2-6BD5-BA5B-51C3-16C3A78A3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9A9C76-BE1F-420A-FD1A-2488DEFD0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9AA9E-5CF2-CBD0-DCD0-132ABE68B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58FD5-3D08-2B47-B7CA-4403CB7CFE41}" type="datetimeFigureOut">
              <a:rPr lang=""/>
              <a:t>10/17/2025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E97C-7260-CD8F-E3A1-6C34DC1CD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F026B-1B73-F4CB-3CA0-695FA81D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D61-BCE2-B34C-8EC2-F804479849DC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29495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250D9-C81F-EDDD-19DF-D756875D6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7B0A-2219-A36A-3813-E998B3E915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057DC8-9104-E4DB-164D-94EAE3E57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58FD5-3D08-2B47-B7CA-4403CB7CFE41}" type="datetimeFigureOut">
              <a:rPr lang=""/>
              <a:t>10/17/2025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93E06-79ED-5ABF-98BF-E163129A3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D1AA4-F254-D60B-153A-A2236EC54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D61-BCE2-B34C-8EC2-F804479849DC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18156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A09D43-1D80-6EA2-2837-A35EA05ED5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5C946D-28F1-33B5-EC00-8D07D6EF17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AED9B-FB26-F6D3-91CB-C259CF617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58FD5-3D08-2B47-B7CA-4403CB7CFE41}" type="datetimeFigureOut">
              <a:rPr lang=""/>
              <a:t>10/17/2025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363C9-255C-45DD-83D5-EAA1B37D2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B6018-D297-7A02-0260-012AB921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D61-BCE2-B34C-8EC2-F804479849DC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91142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CD005-2C43-E27A-7D24-BA64E6067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70551-5CA3-B5EC-C008-4B6CA29E9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95135-3489-6302-150B-EBDF336F5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58FD5-3D08-2B47-B7CA-4403CB7CFE41}" type="datetimeFigureOut">
              <a:rPr lang=""/>
              <a:t>10/17/2025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A6B55-CB8A-D4D9-B428-8007E4F8C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37CD5-C784-4A94-E41A-B1B82A9EC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D61-BCE2-B34C-8EC2-F804479849DC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483351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E71A8-833C-FEA6-DC87-A8F815A7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5961A-FF12-5961-28AF-0F3567F3A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E8CEE-AE7C-49C8-00BE-D2454910E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58FD5-3D08-2B47-B7CA-4403CB7CFE41}" type="datetimeFigureOut">
              <a:rPr lang=""/>
              <a:t>10/17/2025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ED724-D4E6-F77C-C83B-7C659F438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D65CF7-4E3E-1CBC-643D-E238C7609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D61-BCE2-B34C-8EC2-F804479849DC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130372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85474-66EF-F806-BC62-F0D7F07D3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34811-E3C0-8926-D6EA-0C8EE555C7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AA01E7-3B4A-6244-5EDA-AC0C2D9D5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80C8FF-2C60-65A7-7373-8CC50783E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58FD5-3D08-2B47-B7CA-4403CB7CFE41}" type="datetimeFigureOut">
              <a:rPr lang=""/>
              <a:t>10/17/2025</a:t>
            </a:fld>
            <a:endParaRPr lang="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35AA9C-20DB-C0E5-42FD-DB2CA23B9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C500FE-732B-23BE-9F86-5BE641890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D61-BCE2-B34C-8EC2-F804479849DC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204884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24BF4-FD17-D993-F233-CA3A5BFE6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018B95-0890-159E-FDB1-B9D334D441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973316-B6D5-4A3A-CDD2-4B76765034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F6AF1D-5546-772E-91C6-ACF197F6D3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6FD0F5-FC0D-C68E-DB7C-5DA37986F3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F32805-A0ED-EC37-B429-6E464838C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58FD5-3D08-2B47-B7CA-4403CB7CFE41}" type="datetimeFigureOut">
              <a:rPr lang=""/>
              <a:t>10/17/2025</a:t>
            </a:fld>
            <a:endParaRPr lang="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979D4E-B177-69A4-54D4-B0D0EBB2B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B9C23-70EC-1CBF-3119-AA856103C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D61-BCE2-B34C-8EC2-F804479849DC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574246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94765-42B7-BF74-072B-F205344AC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C8F66B-ACF2-4406-4283-B84995A7A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58FD5-3D08-2B47-B7CA-4403CB7CFE41}" type="datetimeFigureOut">
              <a:rPr lang=""/>
              <a:t>10/17/2025</a:t>
            </a:fld>
            <a:endParaRPr lang="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8134AB-EBCE-4C0A-8A63-AFDC44502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770623-A720-672B-907F-7A1DD53DA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D61-BCE2-B34C-8EC2-F804479849DC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820236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B2E9CC-F2FD-5A7A-5433-68ECF2F7C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58FD5-3D08-2B47-B7CA-4403CB7CFE41}" type="datetimeFigureOut">
              <a:rPr lang=""/>
              <a:t>10/17/2025</a:t>
            </a:fld>
            <a:endParaRPr lang="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E78D6-7FAF-06D4-F969-08E1D45BF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6864D3-B0E8-2755-D002-04148CB1A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D61-BCE2-B34C-8EC2-F804479849DC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611409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F363E-1DB1-1A57-8E6C-3E96762EB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3C269-B9AF-FCF6-31A2-B9A6E4ADB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6C85A1-52ED-C17D-9205-5237FC2333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04871A-D708-DCE1-68F8-7280C6B04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58FD5-3D08-2B47-B7CA-4403CB7CFE41}" type="datetimeFigureOut">
              <a:rPr lang=""/>
              <a:t>10/17/2025</a:t>
            </a:fld>
            <a:endParaRPr lang="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7BD0A6-7884-5792-6836-0F893062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A03B37-3536-4B94-3029-92E425D7F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D61-BCE2-B34C-8EC2-F804479849DC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758770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8D7C9-8DFC-4A19-D29A-1AB802238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027004-EA03-07B5-69A9-CB4DAE3580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A0A74B-3F03-0E26-EE27-E50D812461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DB4873-27D9-44A5-02FB-442C47467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58FD5-3D08-2B47-B7CA-4403CB7CFE41}" type="datetimeFigureOut">
              <a:rPr lang=""/>
              <a:t>10/17/2025</a:t>
            </a:fld>
            <a:endParaRPr lang="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AD705E-4D64-1CA1-8A9D-280EE4644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66E861-DB81-6AB7-786A-EE0FF3D84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91D61-BCE2-B34C-8EC2-F804479849DC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493090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845EE2-B5EF-E5C6-EF97-9076B168D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045C8B-698B-29B9-4394-11B534FCF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B98FA8-78AA-40D9-700A-8220BF39E6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F58FD5-3D08-2B47-B7CA-4403CB7CFE41}" type="datetimeFigureOut">
              <a:rPr lang=""/>
              <a:t>10/17/2025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D01F6-3B00-63AE-78EA-2C8BFE46F4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43238-5C48-66CE-D8C1-CE3D038A7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591D61-BCE2-B34C-8EC2-F804479849DC}" type="slidenum">
              <a:rPr lang="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504398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AF7DB-D1D7-E9C3-97F6-E94C86D715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PSYCHOGENIC DYSPHONIA</a:t>
            </a:r>
            <a:endParaRPr lang="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E9ED07-C107-417B-4CB1-2A5F651C49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BY NICHOLUS SAMORA</a:t>
            </a:r>
          </a:p>
          <a:p>
            <a:r>
              <a:rPr lang="en-US" b="1" dirty="0"/>
              <a:t>SPEECH AND LANGUAGE THERAPIST</a:t>
            </a:r>
          </a:p>
          <a:p>
            <a:r>
              <a:rPr lang="en-US" b="1" dirty="0"/>
              <a:t>KENYATTA NATIONAL HOSPITAL</a:t>
            </a:r>
          </a:p>
          <a:p>
            <a:endParaRPr lang="en-US" b="1" dirty="0"/>
          </a:p>
          <a:p>
            <a:endParaRPr lang="" b="1" dirty="0"/>
          </a:p>
        </p:txBody>
      </p:sp>
    </p:spTree>
    <p:extLst>
      <p:ext uri="{BB962C8B-B14F-4D97-AF65-F5344CB8AC3E}">
        <p14:creationId xmlns:p14="http://schemas.microsoft.com/office/powerpoint/2010/main" val="2747392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42A6D-15AC-6F53-0C25-6D6607E1A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</a:t>
            </a:r>
            <a:endParaRPr lang="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69144-1F2D-D375-CD20-A1631B17F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" dirty="0"/>
              <a:t> Management </a:t>
            </a:r>
            <a:r>
              <a:rPr lang="en-US" dirty="0"/>
              <a:t>Approaches </a:t>
            </a:r>
            <a:r>
              <a:rPr lang="" dirty="0"/>
              <a:t>Multidisciplinary: ENT, Speech-Language Pathologist (SLP), Psychologist/Psychiatrist.Goals: restore normal voice, address underlying psychological issues.</a:t>
            </a:r>
          </a:p>
        </p:txBody>
      </p:sp>
    </p:spTree>
    <p:extLst>
      <p:ext uri="{BB962C8B-B14F-4D97-AF65-F5344CB8AC3E}">
        <p14:creationId xmlns:p14="http://schemas.microsoft.com/office/powerpoint/2010/main" val="2558679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D87BB-7C8E-FF09-110B-C9F8D59B4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VOICE THERAPY</a:t>
            </a:r>
            <a:endParaRPr lang="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6A9FC-34CD-8BCD-C106-9BE00A02E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" dirty="0"/>
              <a:t>Voice Therapy (SLP Role)Build rapport, reduce anxiety.Education &amp; reassurance (normal larynx, condition is reversible).Voice facilitation techniques:Coughing, throat clearing → extend into phonation.Humming, yawn-sigh, easy onset.Gradual progression to conversational speech.Positive reinforcement when normal phonation occurs.</a:t>
            </a:r>
          </a:p>
        </p:txBody>
      </p:sp>
    </p:spTree>
    <p:extLst>
      <p:ext uri="{BB962C8B-B14F-4D97-AF65-F5344CB8AC3E}">
        <p14:creationId xmlns:p14="http://schemas.microsoft.com/office/powerpoint/2010/main" val="1730084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D083C-7F58-97E3-2DD8-77B827A47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PSYCHOLOGICAL INTERVENTION</a:t>
            </a:r>
            <a:endParaRPr lang="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C1886-EF92-7DF3-1EA2-335C16B70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" dirty="0"/>
              <a:t>Counseling for stress management.Cognitive Behavioral Therapy (CBT).Psychotherapy for unresolved trauma.Relaxation techniques (breathing, mindfulness).</a:t>
            </a:r>
          </a:p>
        </p:txBody>
      </p:sp>
    </p:spTree>
    <p:extLst>
      <p:ext uri="{BB962C8B-B14F-4D97-AF65-F5344CB8AC3E}">
        <p14:creationId xmlns:p14="http://schemas.microsoft.com/office/powerpoint/2010/main" val="4098054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9BE64-672E-CE0C-19F7-A67A43880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PROGNOSIS</a:t>
            </a:r>
            <a:endParaRPr lang="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66BFA-1ADC-C803-FDF5-9D7C7FD7E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" dirty="0"/>
              <a:t>Generally good with early diagnosis &amp; therapy.Many cases resolve quickly with voice therapy.Recurrence possible if underlying psychological stress not managed.Delay in treatment may lead to chronic voice issues.</a:t>
            </a:r>
          </a:p>
        </p:txBody>
      </p:sp>
    </p:spTree>
    <p:extLst>
      <p:ext uri="{BB962C8B-B14F-4D97-AF65-F5344CB8AC3E}">
        <p14:creationId xmlns:p14="http://schemas.microsoft.com/office/powerpoint/2010/main" val="251365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262C0-0A49-E85F-8B00-081290F9B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EXAMPLE</a:t>
            </a:r>
            <a:endParaRPr lang="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FF5A7-2137-6F1E-437C-73610CB52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" dirty="0"/>
              <a:t> (Optional)Patient: 25-year-old female, sudden aphonia after emotional conflict.ENT exam: normal vocal folds.SLP: voice restored within 2 sessions using cough-to-phonation technique.Psychological counseling recommended.</a:t>
            </a:r>
          </a:p>
        </p:txBody>
      </p:sp>
    </p:spTree>
    <p:extLst>
      <p:ext uri="{BB962C8B-B14F-4D97-AF65-F5344CB8AC3E}">
        <p14:creationId xmlns:p14="http://schemas.microsoft.com/office/powerpoint/2010/main" val="14760331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B2593-6E94-554F-F08F-A8B865C92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C7F73-D1B6-349F-3BF1-82C954169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" dirty="0"/>
              <a:t>Psychogenic dysphonia = functional, stress-induced voice disorder.Diagnosis: exclusion of organic/neurological causes.Management: SLP + psychologist/psychiatrist.Prognosis: excellent with timely therapy.</a:t>
            </a:r>
          </a:p>
        </p:txBody>
      </p:sp>
    </p:spTree>
    <p:extLst>
      <p:ext uri="{BB962C8B-B14F-4D97-AF65-F5344CB8AC3E}">
        <p14:creationId xmlns:p14="http://schemas.microsoft.com/office/powerpoint/2010/main" val="36018488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462E-746F-F3B7-2348-4212C7514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52D3D-D7DE-0B24-E04C-17D18610B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" dirty="0"/>
              <a:t>Boone DR, McFarlane SC, Von Berg SL, Zraick RI. The Voice and Voice Therapy.Behrman A. Psychogenic voice disorders: Diagnosis and treatment.Stemple JC, Roy N, Klaben BK. Clinical Voice Pathology.</a:t>
            </a:r>
          </a:p>
        </p:txBody>
      </p:sp>
    </p:spTree>
    <p:extLst>
      <p:ext uri="{BB962C8B-B14F-4D97-AF65-F5344CB8AC3E}">
        <p14:creationId xmlns:p14="http://schemas.microsoft.com/office/powerpoint/2010/main" val="26131155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04667-FEC2-C534-9506-DE178F2AE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FB35B-D064-7742-D554-E8900B817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           THANK YOU</a:t>
            </a:r>
            <a:endParaRPr lang="" dirty="0"/>
          </a:p>
        </p:txBody>
      </p:sp>
    </p:spTree>
    <p:extLst>
      <p:ext uri="{BB962C8B-B14F-4D97-AF65-F5344CB8AC3E}">
        <p14:creationId xmlns:p14="http://schemas.microsoft.com/office/powerpoint/2010/main" val="2801976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4AA9D-DC4D-C807-BD21-55F01BCCE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</a:t>
            </a:r>
            <a:endParaRPr lang="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7E830-89F9-259C-F0BE-3976D0A10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" dirty="0"/>
              <a:t>: Definition: A functional voice disorder caused by psychological or emotional stress, without structural or neurological pathology.Aka: Conversion dysphonia or psychogenic voice disorder.Voice symptoms arise in the absence of organic laryngeal disease.</a:t>
            </a:r>
          </a:p>
        </p:txBody>
      </p:sp>
    </p:spTree>
    <p:extLst>
      <p:ext uri="{BB962C8B-B14F-4D97-AF65-F5344CB8AC3E}">
        <p14:creationId xmlns:p14="http://schemas.microsoft.com/office/powerpoint/2010/main" val="1881601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ABF1D-C454-FC54-8737-FB69599F8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EPIDEMIOLOGY</a:t>
            </a:r>
            <a:endParaRPr lang="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CAD82-F9F7-AFEB-2279-F9DD93C16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" dirty="0"/>
              <a:t>EpidemiologyMore common in females (ratios up to 8:1).Typical onset: Adolescence to middle adulthood.Frequently associated with:Stressful life eventsAnxiety, depressionSomatization disorders</a:t>
            </a:r>
          </a:p>
        </p:txBody>
      </p:sp>
    </p:spTree>
    <p:extLst>
      <p:ext uri="{BB962C8B-B14F-4D97-AF65-F5344CB8AC3E}">
        <p14:creationId xmlns:p14="http://schemas.microsoft.com/office/powerpoint/2010/main" val="985377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2F98F-7AFC-9482-9FC9-D84A783EC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ETIOLOGY</a:t>
            </a:r>
            <a:endParaRPr lang="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618A3-1E38-28C4-32FD-00E3A4E73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" dirty="0"/>
              <a:t>: Psychological stressors (family conflict, trauma, work pressure).Conversion disorder mechanisms.Maladaptive coping with emotional distress.No structural abnormalities in vocal folds.</a:t>
            </a:r>
          </a:p>
        </p:txBody>
      </p:sp>
    </p:spTree>
    <p:extLst>
      <p:ext uri="{BB962C8B-B14F-4D97-AF65-F5344CB8AC3E}">
        <p14:creationId xmlns:p14="http://schemas.microsoft.com/office/powerpoint/2010/main" val="815759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59885-C6A9-0BE7-F8F9-F6CC793CE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PATHOPHYSIOLOGY</a:t>
            </a:r>
            <a:endParaRPr lang="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3A752-9A31-81E1-B0FD-CF7F7A2D8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" dirty="0"/>
              <a:t>Emotional conflict → unconscious suppression of phonation.Sudden onset after stressful trigger.Normal laryngeal anatomy and neurology.Phonation impaired by altered muscle tension or suppressed motor planning.</a:t>
            </a:r>
          </a:p>
        </p:txBody>
      </p:sp>
    </p:spTree>
    <p:extLst>
      <p:ext uri="{BB962C8B-B14F-4D97-AF65-F5344CB8AC3E}">
        <p14:creationId xmlns:p14="http://schemas.microsoft.com/office/powerpoint/2010/main" val="607143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21856-AB47-D1AA-B99B-DB4B7B74A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FEATURES</a:t>
            </a:r>
            <a:endParaRPr lang="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772BA-4EB2-E4FD-8980-72EE4D8A90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" dirty="0"/>
              <a:t>Sudden onset of voice loss or abnormality.Range of symptoms:Aphonia (whispered voice only)Dysphonia (strained, breathy, inconsistent)Intermittent phonation breaksOften normal cough, throat clearing, or laughter (inconsistent with pathology).No pain or throat lesions.</a:t>
            </a:r>
          </a:p>
        </p:txBody>
      </p:sp>
    </p:spTree>
    <p:extLst>
      <p:ext uri="{BB962C8B-B14F-4D97-AF65-F5344CB8AC3E}">
        <p14:creationId xmlns:p14="http://schemas.microsoft.com/office/powerpoint/2010/main" val="2374465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91D6F-2C38-B39F-0308-808D55AB9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ASSOCIATED FEATURES</a:t>
            </a:r>
            <a:endParaRPr lang="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0B1D2-1C2F-28BD-0AC3-38BADA21D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" dirty="0"/>
              <a:t>Recent psychological stress.Personality factors: perfectionism, emotional sensitivity.May co-exist with other somatic complaints (headache, fatigue, chest tightness).</a:t>
            </a:r>
          </a:p>
        </p:txBody>
      </p:sp>
    </p:spTree>
    <p:extLst>
      <p:ext uri="{BB962C8B-B14F-4D97-AF65-F5344CB8AC3E}">
        <p14:creationId xmlns:p14="http://schemas.microsoft.com/office/powerpoint/2010/main" val="3338246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20639-D7BF-2E40-4301-FB22B1E62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</a:t>
            </a:r>
            <a:endParaRPr lang="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28612-4479-38E2-F8BE-5AD6131F5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" dirty="0"/>
              <a:t>Exclusion diagnosis: rule out organic/neurological causes.Laryngoscopy: normal structure, normal mobility.Inconsistent voice use: better voice during coughing/laughing than speech.Detailed case history including psychosocial background.Collaboration: ENT + speech therapist + psychologist.</a:t>
            </a:r>
          </a:p>
        </p:txBody>
      </p:sp>
    </p:spTree>
    <p:extLst>
      <p:ext uri="{BB962C8B-B14F-4D97-AF65-F5344CB8AC3E}">
        <p14:creationId xmlns:p14="http://schemas.microsoft.com/office/powerpoint/2010/main" val="1283885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D61A7-A76E-554F-29C5-52BB76C88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DIFFETENTIAL DIAGNOSIS</a:t>
            </a:r>
            <a:endParaRPr lang="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3373D-6959-D6AE-6814-F52BC2A3F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</a:t>
            </a:r>
            <a:r>
              <a:rPr lang="" dirty="0"/>
              <a:t>rganic dysphonia (nodules, polyps, laryngitis).Neurological voice disorders (spasmodic dysphonia, vocal fold paralysis).Endocrine/metabolic causes.Malingering (conscious feigning).</a:t>
            </a:r>
          </a:p>
        </p:txBody>
      </p:sp>
    </p:spTree>
    <p:extLst>
      <p:ext uri="{BB962C8B-B14F-4D97-AF65-F5344CB8AC3E}">
        <p14:creationId xmlns:p14="http://schemas.microsoft.com/office/powerpoint/2010/main" val="1202453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PSYCHOGENIC DYSPHONIA</vt:lpstr>
      <vt:lpstr>DEFINITION</vt:lpstr>
      <vt:lpstr>EPIDEMIOLOGY</vt:lpstr>
      <vt:lpstr>ETIOLOGY</vt:lpstr>
      <vt:lpstr>PATHOPHYSIOLOGY</vt:lpstr>
      <vt:lpstr>CLINICAL FEATURES</vt:lpstr>
      <vt:lpstr>ASSOCIATED FEATURES</vt:lpstr>
      <vt:lpstr>DIAGNOSIS</vt:lpstr>
      <vt:lpstr>DIFFETENTIAL DIAGNOSIS</vt:lpstr>
      <vt:lpstr>MANAGEMENT </vt:lpstr>
      <vt:lpstr>VOICE THERAPY</vt:lpstr>
      <vt:lpstr>PSYCHOLOGICAL INTERVENTION</vt:lpstr>
      <vt:lpstr>PROGNOSIS</vt:lpstr>
      <vt:lpstr>CASE EXAMPLE</vt:lpstr>
      <vt:lpstr>SUMMARY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PSYCHOGENIC DYSPHONIA</dc:title>
  <dc:creator>delcea samora</dc:creator>
  <cp:lastModifiedBy>delcea samora</cp:lastModifiedBy>
  <cp:revision>4</cp:revision>
  <dcterms:created xsi:type="dcterms:W3CDTF">2025-08-26T20:53:26Z</dcterms:created>
  <dcterms:modified xsi:type="dcterms:W3CDTF">2025-10-17T15:01:16Z</dcterms:modified>
</cp:coreProperties>
</file>