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3.jpg" ContentType="image/jpeg"/>
  <Override PartName="/ppt/media/image5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7.jpg" ContentType="image/jpeg"/>
  <Override PartName="/ppt/media/image34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</p:sldMasterIdLst>
  <p:notesMasterIdLst>
    <p:notesMasterId r:id="rId31"/>
  </p:notesMasterIdLst>
  <p:sldIdLst>
    <p:sldId id="527" r:id="rId4"/>
    <p:sldId id="256" r:id="rId5"/>
    <p:sldId id="1721" r:id="rId6"/>
    <p:sldId id="528" r:id="rId7"/>
    <p:sldId id="536" r:id="rId8"/>
    <p:sldId id="531" r:id="rId9"/>
    <p:sldId id="257" r:id="rId10"/>
    <p:sldId id="258" r:id="rId11"/>
    <p:sldId id="259" r:id="rId12"/>
    <p:sldId id="277" r:id="rId13"/>
    <p:sldId id="278" r:id="rId14"/>
    <p:sldId id="279" r:id="rId15"/>
    <p:sldId id="263" r:id="rId16"/>
    <p:sldId id="3071" r:id="rId17"/>
    <p:sldId id="3061" r:id="rId18"/>
    <p:sldId id="274" r:id="rId19"/>
    <p:sldId id="545" r:id="rId20"/>
    <p:sldId id="542" r:id="rId21"/>
    <p:sldId id="3072" r:id="rId22"/>
    <p:sldId id="546" r:id="rId23"/>
    <p:sldId id="3069" r:id="rId24"/>
    <p:sldId id="543" r:id="rId25"/>
    <p:sldId id="530" r:id="rId26"/>
    <p:sldId id="3070" r:id="rId27"/>
    <p:sldId id="3073" r:id="rId28"/>
    <p:sldId id="275" r:id="rId29"/>
    <p:sldId id="26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61AB"/>
    <a:srgbClr val="B25AAA"/>
    <a:srgbClr val="FF3399"/>
    <a:srgbClr val="FF00FF"/>
    <a:srgbClr val="060206"/>
    <a:srgbClr val="0602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my Atsiaya" userId="0d642095-03a1-4653-b2c5-ed05cab0374a" providerId="ADAL" clId="{9EB153E9-23DA-40ED-A4AC-D026B3C49CF0}"/>
    <pc:docChg chg="delSld modSld">
      <pc:chgData name="Sammy Atsiaya" userId="0d642095-03a1-4653-b2c5-ed05cab0374a" providerId="ADAL" clId="{9EB153E9-23DA-40ED-A4AC-D026B3C49CF0}" dt="2025-10-09T11:53:18.514" v="2" actId="729"/>
      <pc:docMkLst>
        <pc:docMk/>
      </pc:docMkLst>
      <pc:sldChg chg="mod modShow">
        <pc:chgData name="Sammy Atsiaya" userId="0d642095-03a1-4653-b2c5-ed05cab0374a" providerId="ADAL" clId="{9EB153E9-23DA-40ED-A4AC-D026B3C49CF0}" dt="2025-10-09T11:53:18.514" v="2" actId="729"/>
        <pc:sldMkLst>
          <pc:docMk/>
          <pc:sldMk cId="693839022" sldId="275"/>
        </pc:sldMkLst>
      </pc:sldChg>
      <pc:sldChg chg="mod modShow">
        <pc:chgData name="Sammy Atsiaya" userId="0d642095-03a1-4653-b2c5-ed05cab0374a" providerId="ADAL" clId="{9EB153E9-23DA-40ED-A4AC-D026B3C49CF0}" dt="2025-09-11T10:26:51.799" v="1" actId="729"/>
        <pc:sldMkLst>
          <pc:docMk/>
          <pc:sldMk cId="3911552930" sldId="30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19E3A-F946-4635-A75C-209DA21C5332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CE61F-9552-412D-8DD5-74D946BA3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040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C5BB4-17E4-486D-B5D2-200B0E7FBF5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336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D1495A-DD81-44F4-9F54-1F39867BF2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2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C5BB4-17E4-486D-B5D2-200B0E7FBF5E}" type="slidenum">
              <a:rPr lang="en-GB" smtClean="0">
                <a:solidFill>
                  <a:prstClr val="black"/>
                </a:solidFill>
              </a:rPr>
              <a:pPr/>
              <a:t>26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47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C5BB4-17E4-486D-B5D2-200B0E7FBF5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94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F16E5-BE55-FF8D-7344-66249C049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1C4B7-38B7-C834-1DF1-CA088D5C9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57A84-155C-3599-87B4-98E3B7BC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5462-4D32-4970-84ED-C0546E368432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84CF1-6221-4338-BD3A-D14780EB6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1A876-BAB1-B1EF-9CCE-439615A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F110-459C-4193-9370-8796EE968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10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EF67-2912-6617-B25B-73DF95ABE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334FAB-F99F-F4F6-B775-EF9039FC1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A51B5-1D37-0453-7CCE-F51D9D42B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5462-4D32-4970-84ED-C0546E368432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BB72B-2BC2-A0C4-3A89-D7BDAABA6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BC5B3-83BC-28B2-C51B-63B153BC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F110-459C-4193-9370-8796EE968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061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38D786-B2A3-7ED4-9A46-C2F01FFC25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5098A-43B7-9E4F-D0D8-5357AE6B6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686D2-191A-089E-F7FB-5443E17E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5462-4D32-4970-84ED-C0546E368432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D5153-7AEB-0482-8363-65289DBE2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F2B95-1176-EDEB-C1FB-E1FC745D8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F110-459C-4193-9370-8796EE968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240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48" b="0" i="0">
                <a:solidFill>
                  <a:srgbClr val="75777B"/>
                </a:solidFill>
                <a:latin typeface="Tahoma"/>
                <a:cs typeface="Tahoma"/>
              </a:defRPr>
            </a:lvl1pPr>
          </a:lstStyle>
          <a:p>
            <a:pPr marL="8573">
              <a:spcBef>
                <a:spcPts val="34"/>
              </a:spcBef>
            </a:pPr>
            <a:r>
              <a:rPr lang="en-GB" spc="14"/>
              <a:t>Montelukast/Levocetirizine</a:t>
            </a:r>
            <a:endParaRPr lang="en-GB" spc="1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355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984" y="1740167"/>
            <a:ext cx="11276030" cy="924548"/>
          </a:xfrm>
        </p:spPr>
        <p:txBody>
          <a:bodyPr lIns="0" tIns="0" rIns="0" bIns="0"/>
          <a:lstStyle>
            <a:lvl1pPr>
              <a:defRPr sz="6008" b="1" i="0">
                <a:solidFill>
                  <a:srgbClr val="030404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48" b="0" i="0">
                <a:solidFill>
                  <a:srgbClr val="75777B"/>
                </a:solidFill>
                <a:latin typeface="Tahoma"/>
                <a:cs typeface="Tahoma"/>
              </a:defRPr>
            </a:lvl1pPr>
          </a:lstStyle>
          <a:p>
            <a:pPr marL="8573">
              <a:spcBef>
                <a:spcPts val="34"/>
              </a:spcBef>
            </a:pPr>
            <a:r>
              <a:rPr lang="en-GB" spc="14"/>
              <a:t>Montelukast/Levocetirizine</a:t>
            </a:r>
            <a:endParaRPr lang="en-GB" spc="1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26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984" y="1740167"/>
            <a:ext cx="11276030" cy="924548"/>
          </a:xfrm>
        </p:spPr>
        <p:txBody>
          <a:bodyPr lIns="0" tIns="0" rIns="0" bIns="0"/>
          <a:lstStyle>
            <a:lvl1pPr>
              <a:defRPr sz="6008" b="1" i="0">
                <a:solidFill>
                  <a:srgbClr val="030404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48" b="0" i="0">
                <a:solidFill>
                  <a:srgbClr val="75777B"/>
                </a:solidFill>
                <a:latin typeface="Tahoma"/>
                <a:cs typeface="Tahoma"/>
              </a:defRPr>
            </a:lvl1pPr>
          </a:lstStyle>
          <a:p>
            <a:pPr marL="8573">
              <a:spcBef>
                <a:spcPts val="34"/>
              </a:spcBef>
            </a:pPr>
            <a:r>
              <a:rPr lang="en-GB" spc="14"/>
              <a:t>Montelukast/Levocetirizine</a:t>
            </a:r>
            <a:endParaRPr lang="en-GB" spc="14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923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083252"/>
            <a:ext cx="12192000" cy="2008537"/>
          </a:xfrm>
          <a:custGeom>
            <a:avLst/>
            <a:gdLst/>
            <a:ahLst/>
            <a:cxnLst/>
            <a:rect l="l" t="t" r="r" b="b"/>
            <a:pathLst>
              <a:path w="16256000" h="2975609">
                <a:moveTo>
                  <a:pt x="16256000" y="0"/>
                </a:moveTo>
                <a:lnTo>
                  <a:pt x="0" y="0"/>
                </a:lnTo>
                <a:lnTo>
                  <a:pt x="0" y="2975470"/>
                </a:lnTo>
                <a:lnTo>
                  <a:pt x="16256000" y="2975470"/>
                </a:lnTo>
                <a:lnTo>
                  <a:pt x="16256000" y="0"/>
                </a:lnTo>
                <a:close/>
              </a:path>
            </a:pathLst>
          </a:custGeom>
          <a:solidFill>
            <a:srgbClr val="D572AC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368081"/>
            <a:ext cx="6770275" cy="472361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68076"/>
            <a:ext cx="1986328" cy="472361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984" y="1740167"/>
            <a:ext cx="11276030" cy="924548"/>
          </a:xfrm>
        </p:spPr>
        <p:txBody>
          <a:bodyPr lIns="0" tIns="0" rIns="0" bIns="0"/>
          <a:lstStyle>
            <a:lvl1pPr>
              <a:defRPr sz="6008" b="1" i="0">
                <a:solidFill>
                  <a:srgbClr val="030404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48" b="0" i="0">
                <a:solidFill>
                  <a:srgbClr val="75777B"/>
                </a:solidFill>
                <a:latin typeface="Tahoma"/>
                <a:cs typeface="Tahoma"/>
              </a:defRPr>
            </a:lvl1pPr>
          </a:lstStyle>
          <a:p>
            <a:pPr marL="8573">
              <a:spcBef>
                <a:spcPts val="34"/>
              </a:spcBef>
            </a:pPr>
            <a:r>
              <a:rPr lang="en-GB" spc="14"/>
              <a:t>Montelukast/Levocetirizine</a:t>
            </a:r>
            <a:endParaRPr lang="en-GB" spc="14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4264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48" b="0" i="0">
                <a:solidFill>
                  <a:srgbClr val="75777B"/>
                </a:solidFill>
                <a:latin typeface="Tahoma"/>
                <a:cs typeface="Tahoma"/>
              </a:defRPr>
            </a:lvl1pPr>
          </a:lstStyle>
          <a:p>
            <a:pPr marL="8573">
              <a:spcBef>
                <a:spcPts val="34"/>
              </a:spcBef>
            </a:pPr>
            <a:r>
              <a:rPr lang="en-GB" spc="14"/>
              <a:t>Montelukast/Levocetirizine</a:t>
            </a:r>
            <a:endParaRPr lang="en-GB" spc="14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088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5019" y="710112"/>
            <a:ext cx="7394446" cy="52271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rgbClr val="323E4A"/>
                </a:solidFill>
                <a:latin typeface="Bebas Neue" charset="0"/>
                <a:ea typeface="ＭＳ Ｐゴシック" charset="0"/>
                <a:cs typeface="Bebas Neue" charset="0"/>
              </a:defRPr>
            </a:lvl1pPr>
          </a:lstStyle>
          <a:p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01859" y="1272452"/>
            <a:ext cx="7423509" cy="22859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371600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  <a:lvl6pPr marL="1714500" indent="0">
              <a:buNone/>
              <a:defRPr/>
            </a:lvl6pPr>
            <a:lvl7pPr marL="2057400" indent="0">
              <a:buNone/>
              <a:defRPr/>
            </a:lvl7pPr>
            <a:lvl8pPr marL="2400300" indent="0">
              <a:buNone/>
              <a:defRPr/>
            </a:lvl8pPr>
            <a:lvl9pPr marL="2743200" indent="0">
              <a:buNone/>
              <a:defRPr/>
            </a:lvl9pPr>
          </a:lstStyle>
          <a:p>
            <a:pPr marL="0" lvl="0" indent="0" algn="l" defTabSz="685800" rtl="0" eaLnBrk="1" latinLnBrk="0" hangingPunct="1">
              <a:lnSpc>
                <a:spcPct val="7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 level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5019" y="397559"/>
            <a:ext cx="7394446" cy="2490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rgbClr val="EC1F3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371600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  <a:lvl6pPr marL="1714500" indent="0">
              <a:buNone/>
              <a:defRPr/>
            </a:lvl6pPr>
            <a:lvl7pPr marL="2057400" indent="0">
              <a:buNone/>
              <a:defRPr/>
            </a:lvl7pPr>
            <a:lvl8pPr marL="2400300" indent="0">
              <a:buNone/>
              <a:defRPr/>
            </a:lvl8pPr>
            <a:lvl9pPr marL="2743200" indent="0">
              <a:buNone/>
              <a:defRPr/>
            </a:lvl9pPr>
          </a:lstStyle>
          <a:p>
            <a:pPr marL="0" lvl="0" indent="0" algn="l" defTabSz="685800" rtl="0" eaLnBrk="1" latinLnBrk="0" hangingPunct="1">
              <a:lnSpc>
                <a:spcPct val="7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 level</a:t>
            </a:r>
          </a:p>
        </p:txBody>
      </p:sp>
    </p:spTree>
    <p:extLst>
      <p:ext uri="{BB962C8B-B14F-4D97-AF65-F5344CB8AC3E}">
        <p14:creationId xmlns:p14="http://schemas.microsoft.com/office/powerpoint/2010/main" val="1475741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F16E5-BE55-FF8D-7344-66249C049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1C4B7-38B7-C834-1DF1-CA088D5C9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57A84-155C-3599-87B4-98E3B7BC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5462-4D32-4970-84ED-C0546E368432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84CF1-6221-4338-BD3A-D14780EB6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1A876-BAB1-B1EF-9CCE-439615A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F110-459C-4193-9370-8796EE968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260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5077E-8379-0E10-672A-89714F3CB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D96E2-D594-3FCA-4A90-6A46E3DC2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9F805-4BDA-2E67-B02D-B69B3927B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B5F-1DAB-4B25-902A-D058D8BFC974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0DC8E-937A-C724-CDB1-5C02E9DBB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4FD22-E081-BF43-289D-0B0608AFF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0C71-2CCB-4A76-B11E-088E49D78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26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71C0-0D8A-4AB4-9D90-87ADE950A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7DB71-FC0B-DC6E-0DAE-88E6A097C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CAA84-2D14-9707-104F-789C701B1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5462-4D32-4970-84ED-C0546E368432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BBBB1-2DD7-4C1F-5D53-A0FDAD8E9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3FE05-B096-7657-C13E-FD5CC3444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F110-459C-4193-9370-8796EE968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561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4D404-855F-AED0-1BA5-0017A1991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435F8-422E-2950-5BE4-18B710A76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24CEA-82D7-D64F-A324-54A762A11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B5F-1DAB-4B25-902A-D058D8BFC974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EEC02-7F88-3EB2-7E57-D990BC9A6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6A5BF-4850-DFA4-2609-244E1D6A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0C71-2CCB-4A76-B11E-088E49D78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239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74D94-4AE1-5A40-83AF-425F35EA1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95674-D2B8-C91B-E880-9F686BC61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A3120-10D5-F5E2-80B2-2B7FC4D9A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B5F-1DAB-4B25-902A-D058D8BFC974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69D9-6F40-4DA3-7CDF-9921105A9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67A3D-A3ED-3DD9-E43D-DBCE158E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0C71-2CCB-4A76-B11E-088E49D78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783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4DB29-CDF2-1E95-AB3C-34BC5EE7F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4234A-3CBC-123D-485D-DF82002C2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ECC59-E6DF-39D3-DC41-FBFDFD975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D0CDB-143C-24A6-0F2A-B61C3666E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B5F-1DAB-4B25-902A-D058D8BFC974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156A28-27BF-61CE-4D46-66A1B87E7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96259-64DD-DE75-AD9E-A0A3A2EA3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0C71-2CCB-4A76-B11E-088E49D78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14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85175-1933-ED21-227A-04B65FCF8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E514F-5CE8-7E38-64DA-64C4AC2D9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ADF28-001E-5631-23D6-2587766B4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6A19EE-09A7-B8C4-6DA6-3452DD400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F6D66E-D412-6DA0-1CB9-76E25B37C9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6AC49E-4012-241F-14F6-AEDB67EA9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B5F-1DAB-4B25-902A-D058D8BFC974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9B5858-F895-4BF7-0C2D-886094952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9D0867-D6F2-14CF-0D6F-1569A17D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0C71-2CCB-4A76-B11E-088E49D78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791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72114-B16D-AF49-F74D-E25DCC4C2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A8030B-A8BF-915B-96A4-475440598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B5F-1DAB-4B25-902A-D058D8BFC974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5EA0C-A1F5-51BE-F508-D4640DDA8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A3768-AF1D-4139-EC1B-2FB85A775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0C71-2CCB-4A76-B11E-088E49D78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904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083BCF-AE39-B6CB-E145-F756B5AA0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B5F-1DAB-4B25-902A-D058D8BFC974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B6B490-B28B-06DC-0AEB-0C3E42B53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E9166-E488-806E-8B08-09BB20DA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0C71-2CCB-4A76-B11E-088E49D78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096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41878-C27D-F0D7-FC78-36D658483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6C818-A2CD-1A1F-016F-3BD7C9B1A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B8CBC-6008-98BE-8228-BDB872F07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84288F-47B4-3602-200C-CCBCA896D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B5F-1DAB-4B25-902A-D058D8BFC974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8800A-8115-AB47-EB4F-AD52D62A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C8D8B-363A-0102-CF99-673F4898C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0C71-2CCB-4A76-B11E-088E49D78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687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5BF09-FCE5-9325-A753-20C75F1AF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A47E59-0B31-A44E-939B-2157F6BE8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8B7AB-363E-6877-8D82-A88409CBB3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E9488C-62A2-73B7-099F-E1DB9D2E5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B5F-1DAB-4B25-902A-D058D8BFC974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F39EA-1033-CBEF-2F36-55D07C90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2B264-6373-9196-34D0-975A903D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0C71-2CCB-4A76-B11E-088E49D78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422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DD995-AF59-BDB0-1D97-44B6F9D2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9EC8FF-82C4-F2F2-5BFF-9F57C7DF0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05599-8EEB-F547-982D-65F3E3B2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B5F-1DAB-4B25-902A-D058D8BFC974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FC681-6B20-A9A7-E306-9AEDEB49C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DEA65-4865-8257-ADFB-BFC33871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0C71-2CCB-4A76-B11E-088E49D78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2753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C0DE85-B681-CFA8-5795-8512E2BF1A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30246-6A7F-81A4-E1E4-7D98A986B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C76AC-D696-B7FE-6BCA-9C8E4057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B5F-1DAB-4B25-902A-D058D8BFC974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A1B14-EFBB-57D9-0DA1-E5545DF0E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0B410-634C-88E3-23B7-5D806FB86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A0C71-2CCB-4A76-B11E-088E49D78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040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3EDF-AB7D-B565-2195-6A1764A83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A2698-0A48-8EE0-1665-58BF54212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69E4F-1B5C-CF66-AB2A-A3F5E4B1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5462-4D32-4970-84ED-C0546E368432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B3BFD-D632-FBE6-957F-1ADD9EAF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472E4-F152-FFD4-FF35-4A0CD6AAA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F110-459C-4193-9370-8796EE968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4154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B3F1E0E-E61C-484C-9068-220F7AFEF3A3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50633F7A-254E-4660-A501-FFBF9FD333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707528" y="515675"/>
            <a:ext cx="10209854" cy="674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b="1" dirty="0">
              <a:solidFill>
                <a:srgbClr val="3159A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86691" y="566739"/>
            <a:ext cx="12016509" cy="10126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>
                <a:solidFill>
                  <a:srgbClr val="3159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4660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5019" y="710112"/>
            <a:ext cx="7394446" cy="52271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rgbClr val="323E4A"/>
                </a:solidFill>
                <a:latin typeface="Bebas Neue" charset="0"/>
                <a:ea typeface="ＭＳ Ｐゴシック" charset="0"/>
                <a:cs typeface="Bebas Neue" charset="0"/>
              </a:defRPr>
            </a:lvl1pPr>
          </a:lstStyle>
          <a:p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01859" y="1272452"/>
            <a:ext cx="7423509" cy="22859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371600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  <a:lvl6pPr marL="1714500" indent="0">
              <a:buNone/>
              <a:defRPr/>
            </a:lvl6pPr>
            <a:lvl7pPr marL="2057400" indent="0">
              <a:buNone/>
              <a:defRPr/>
            </a:lvl7pPr>
            <a:lvl8pPr marL="2400300" indent="0">
              <a:buNone/>
              <a:defRPr/>
            </a:lvl8pPr>
            <a:lvl9pPr marL="2743200" indent="0">
              <a:buNone/>
              <a:defRPr/>
            </a:lvl9pPr>
          </a:lstStyle>
          <a:p>
            <a:pPr marL="0" lvl="0" indent="0" algn="l" defTabSz="685800" rtl="0" eaLnBrk="1" latinLnBrk="0" hangingPunct="1">
              <a:lnSpc>
                <a:spcPct val="7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 level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5019" y="397559"/>
            <a:ext cx="7394446" cy="2490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rgbClr val="EC1F3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371600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  <a:lvl6pPr marL="1714500" indent="0">
              <a:buNone/>
              <a:defRPr/>
            </a:lvl6pPr>
            <a:lvl7pPr marL="2057400" indent="0">
              <a:buNone/>
              <a:defRPr/>
            </a:lvl7pPr>
            <a:lvl8pPr marL="2400300" indent="0">
              <a:buNone/>
              <a:defRPr/>
            </a:lvl8pPr>
            <a:lvl9pPr marL="2743200" indent="0">
              <a:buNone/>
              <a:defRPr/>
            </a:lvl9pPr>
          </a:lstStyle>
          <a:p>
            <a:pPr marL="0" lvl="0" indent="0" algn="l" defTabSz="685800" rtl="0" eaLnBrk="1" latinLnBrk="0" hangingPunct="1">
              <a:lnSpc>
                <a:spcPct val="7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 level</a:t>
            </a:r>
          </a:p>
        </p:txBody>
      </p:sp>
    </p:spTree>
    <p:extLst>
      <p:ext uri="{BB962C8B-B14F-4D97-AF65-F5344CB8AC3E}">
        <p14:creationId xmlns:p14="http://schemas.microsoft.com/office/powerpoint/2010/main" val="3406769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E7AA8-7CF9-698D-261E-865082026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10446-A303-8223-D0B1-D63E8E2436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14F2B-77EA-8C8B-9D47-7B25D7A0C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4C2D35-3D61-94D2-87C2-9A0C49952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5462-4D32-4970-84ED-C0546E368432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6F961-F75C-637C-E4C5-FA06D82EC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6AD65-CE7C-9269-8899-B1A6B0B60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F110-459C-4193-9370-8796EE968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182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97BE2-25E3-4D37-CD63-41271F778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B3AFB-7DAD-C2FA-85F7-23672F739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2F22D-E33D-B6AD-2916-8AA27B750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162B9-7D84-0DE1-97C1-C093986B2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2A1B1F-719C-E741-86A2-EC2C292A07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7933AE-107C-53A1-ABAF-CC0C752BD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5462-4D32-4970-84ED-C0546E368432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EFAAD-3DC4-AEB5-98BE-E365B1C1A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D59157-638F-D258-84C0-7EC17EC12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F110-459C-4193-9370-8796EE968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872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49F40-208C-DA9E-C2B8-900FA037E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693132-CF14-D037-A010-FD71188B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5462-4D32-4970-84ED-C0546E368432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96BA1C-AE2E-ED76-7166-EFEF17D4D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CEFF25-DCC3-F26C-6204-91723D1AE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F110-459C-4193-9370-8796EE968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53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9D2BD7-20CF-39B3-2AFF-8290A1C33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5462-4D32-4970-84ED-C0546E368432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A68E0-3E4F-357B-0091-7EF185EA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F8A57-95C1-3B16-681A-44F71511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F110-459C-4193-9370-8796EE968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54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27EE0-B0CD-1169-09A9-CCA509756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8A3D5-DA31-4792-9A06-60FA66BC1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8F6A7B-A15D-7484-55CD-5D1C22349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E3E49-B862-12EF-B211-EA2D9EE02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5462-4D32-4970-84ED-C0546E368432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04A81-1457-A1EB-39BF-03540CABA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872B7-A398-48BF-0F11-86D972CD6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F110-459C-4193-9370-8796EE968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143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E2BB5-6D7B-55C0-8F87-8EBD20182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32684-A09B-3320-440B-EB4F6A813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61F9A-19BB-A775-8C04-28759B683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3EA8F5-8705-A301-6E2F-FEE56AFDA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5462-4D32-4970-84ED-C0546E368432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F197B7-1C87-0CF5-4716-A5FF64A87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19ABD-2119-6F24-1A5D-68220E64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F110-459C-4193-9370-8796EE968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088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524FE2-487E-6A83-1083-C53F361E4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53405-E6D4-9ED2-CEDC-A7C20D31E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DC041-26A3-C8F7-DA90-5E3888B647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05462-4D32-4970-84ED-C0546E368432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277A5-45EB-EB6B-1F4D-5FF40D36C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5CD52-6081-81CB-8AE8-9EB88964A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4F110-459C-4193-9370-8796EE9680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63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984" y="1740167"/>
            <a:ext cx="11276030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900" b="1" i="0">
                <a:solidFill>
                  <a:srgbClr val="030404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396580" y="6385847"/>
            <a:ext cx="1963579" cy="1766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48" b="0" i="0">
                <a:solidFill>
                  <a:srgbClr val="75777B"/>
                </a:solidFill>
                <a:latin typeface="Tahoma"/>
                <a:cs typeface="Tahoma"/>
              </a:defRPr>
            </a:lvl1pPr>
          </a:lstStyle>
          <a:p>
            <a:pPr marL="8573">
              <a:spcBef>
                <a:spcPts val="34"/>
              </a:spcBef>
            </a:pPr>
            <a:r>
              <a:rPr lang="en-GB" spc="14"/>
              <a:t>Montelukast/Levocetirizine</a:t>
            </a:r>
            <a:endParaRPr lang="en-GB" spc="14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99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9" r:id="rId6"/>
    <p:sldLayoutId id="2147483681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8610">
        <a:defRPr>
          <a:latin typeface="+mn-lt"/>
          <a:ea typeface="+mn-ea"/>
          <a:cs typeface="+mn-cs"/>
        </a:defRPr>
      </a:lvl2pPr>
      <a:lvl3pPr marL="617220">
        <a:defRPr>
          <a:latin typeface="+mn-lt"/>
          <a:ea typeface="+mn-ea"/>
          <a:cs typeface="+mn-cs"/>
        </a:defRPr>
      </a:lvl3pPr>
      <a:lvl4pPr marL="925830">
        <a:defRPr>
          <a:latin typeface="+mn-lt"/>
          <a:ea typeface="+mn-ea"/>
          <a:cs typeface="+mn-cs"/>
        </a:defRPr>
      </a:lvl4pPr>
      <a:lvl5pPr marL="1234440">
        <a:defRPr>
          <a:latin typeface="+mn-lt"/>
          <a:ea typeface="+mn-ea"/>
          <a:cs typeface="+mn-cs"/>
        </a:defRPr>
      </a:lvl5pPr>
      <a:lvl6pPr marL="1543050">
        <a:defRPr>
          <a:latin typeface="+mn-lt"/>
          <a:ea typeface="+mn-ea"/>
          <a:cs typeface="+mn-cs"/>
        </a:defRPr>
      </a:lvl6pPr>
      <a:lvl7pPr marL="1851660">
        <a:defRPr>
          <a:latin typeface="+mn-lt"/>
          <a:ea typeface="+mn-ea"/>
          <a:cs typeface="+mn-cs"/>
        </a:defRPr>
      </a:lvl7pPr>
      <a:lvl8pPr marL="2160270">
        <a:defRPr>
          <a:latin typeface="+mn-lt"/>
          <a:ea typeface="+mn-ea"/>
          <a:cs typeface="+mn-cs"/>
        </a:defRPr>
      </a:lvl8pPr>
      <a:lvl9pPr marL="246888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8610">
        <a:defRPr>
          <a:latin typeface="+mn-lt"/>
          <a:ea typeface="+mn-ea"/>
          <a:cs typeface="+mn-cs"/>
        </a:defRPr>
      </a:lvl2pPr>
      <a:lvl3pPr marL="617220">
        <a:defRPr>
          <a:latin typeface="+mn-lt"/>
          <a:ea typeface="+mn-ea"/>
          <a:cs typeface="+mn-cs"/>
        </a:defRPr>
      </a:lvl3pPr>
      <a:lvl4pPr marL="925830">
        <a:defRPr>
          <a:latin typeface="+mn-lt"/>
          <a:ea typeface="+mn-ea"/>
          <a:cs typeface="+mn-cs"/>
        </a:defRPr>
      </a:lvl4pPr>
      <a:lvl5pPr marL="1234440">
        <a:defRPr>
          <a:latin typeface="+mn-lt"/>
          <a:ea typeface="+mn-ea"/>
          <a:cs typeface="+mn-cs"/>
        </a:defRPr>
      </a:lvl5pPr>
      <a:lvl6pPr marL="1543050">
        <a:defRPr>
          <a:latin typeface="+mn-lt"/>
          <a:ea typeface="+mn-ea"/>
          <a:cs typeface="+mn-cs"/>
        </a:defRPr>
      </a:lvl6pPr>
      <a:lvl7pPr marL="1851660">
        <a:defRPr>
          <a:latin typeface="+mn-lt"/>
          <a:ea typeface="+mn-ea"/>
          <a:cs typeface="+mn-cs"/>
        </a:defRPr>
      </a:lvl7pPr>
      <a:lvl8pPr marL="2160270">
        <a:defRPr>
          <a:latin typeface="+mn-lt"/>
          <a:ea typeface="+mn-ea"/>
          <a:cs typeface="+mn-cs"/>
        </a:defRPr>
      </a:lvl8pPr>
      <a:lvl9pPr marL="246888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BFB079-9559-CCAE-3797-495437997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C1FA9-1FDE-B9FD-1DC8-820329189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626E0-63E6-B755-380A-409A0E9D4C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7B5F-1DAB-4B25-902A-D058D8BFC974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676E2-E0A3-0DCA-9CAD-7A8334E2DB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D6019-C30A-1259-1452-83F8273F4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A0C71-2CCB-4A76-B11E-088E49D78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0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pv@cosmos-pharm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79229-AD24-9FF9-9D91-B1BCFDE24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6EBBB68-4B61-1C28-E429-394468B7C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77" r="349" b="25361"/>
          <a:stretch/>
        </p:blipFill>
        <p:spPr>
          <a:xfrm>
            <a:off x="1" y="1588168"/>
            <a:ext cx="12191999" cy="4206707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id="{48DED731-6A70-136E-0FE1-1305C0C96A8B}"/>
              </a:ext>
            </a:extLst>
          </p:cNvPr>
          <p:cNvSpPr txBox="1">
            <a:spLocks/>
          </p:cNvSpPr>
          <p:nvPr/>
        </p:nvSpPr>
        <p:spPr>
          <a:xfrm>
            <a:off x="4357991" y="5959245"/>
            <a:ext cx="3255592" cy="7468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>
                <a:solidFill>
                  <a:schemeClr val="accent1"/>
                </a:solidFill>
              </a:rPr>
              <a:t>Atsiaya Sammy | Product Manager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45490AA-B72C-0A50-E014-411313E99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990" y="6231625"/>
            <a:ext cx="2154005" cy="52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930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6F8E7-697D-40CE-39E7-2A25CADDC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2" y="2193596"/>
            <a:ext cx="12186118" cy="2256484"/>
          </a:xfrm>
        </p:spPr>
        <p:txBody>
          <a:bodyPr>
            <a:noAutofit/>
          </a:bodyPr>
          <a:lstStyle/>
          <a:p>
            <a:r>
              <a:rPr lang="en-GB" sz="4400" b="0" kern="1200" dirty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rPr>
              <a:t>What is the significance of </a:t>
            </a:r>
            <a:r>
              <a:rPr lang="en-GB" sz="4400" kern="1200" dirty="0">
                <a:solidFill>
                  <a:srgbClr val="FF3399"/>
                </a:solidFill>
                <a:latin typeface="Bahnschrift" panose="020B0502040204020203" pitchFamily="34" charset="0"/>
                <a:ea typeface="+mn-ea"/>
                <a:cs typeface="+mn-cs"/>
              </a:rPr>
              <a:t>Meftan Plus/ </a:t>
            </a:r>
            <a:br>
              <a:rPr lang="en-GB" sz="4400" kern="1200" dirty="0">
                <a:solidFill>
                  <a:srgbClr val="FF3399"/>
                </a:solidFill>
                <a:latin typeface="Bahnschrift" panose="020B0502040204020203" pitchFamily="34" charset="0"/>
                <a:ea typeface="+mn-ea"/>
                <a:cs typeface="+mn-cs"/>
              </a:rPr>
            </a:br>
            <a:r>
              <a:rPr lang="en-GB" sz="4400" kern="1200" dirty="0">
                <a:solidFill>
                  <a:srgbClr val="FF3399"/>
                </a:solidFill>
                <a:latin typeface="Bahnschrift" panose="020B0502040204020203" pitchFamily="34" charset="0"/>
                <a:ea typeface="+mn-ea"/>
                <a:cs typeface="+mn-cs"/>
              </a:rPr>
              <a:t>Meftan Plus DT </a:t>
            </a:r>
            <a:r>
              <a:rPr lang="en-GB" sz="4400" b="0" kern="1200" dirty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rPr>
              <a:t>in</a:t>
            </a:r>
            <a:r>
              <a:rPr lang="en-GB" sz="4400" kern="1200" dirty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rPr>
              <a:t> Asthma with Allergic Rhinitis </a:t>
            </a:r>
            <a:r>
              <a:rPr lang="en-GB" sz="4400" b="0" kern="1200" dirty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rPr>
              <a:t>management?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C9ECC0A-9220-817B-C8FA-23E09F9E8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115" y="6044703"/>
            <a:ext cx="2154005" cy="52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813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53619-BFF2-5690-0214-6D6FB381B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78" y="0"/>
            <a:ext cx="10761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61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A7AB3-A181-F24E-DED0-2482A8776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23" y="161223"/>
            <a:ext cx="12021954" cy="801303"/>
          </a:xfrm>
        </p:spPr>
        <p:txBody>
          <a:bodyPr>
            <a:noAutofit/>
          </a:bodyPr>
          <a:lstStyle/>
          <a:p>
            <a:r>
              <a:rPr lang="en-GB" sz="2800" kern="1200" dirty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rPr>
              <a:t>Montelukast is an LTRA and an add on controller option in management of asthma as per the GINA guidelines.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8E01F0-E350-FFA1-1B8C-7BF5F5974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19" y="1203661"/>
            <a:ext cx="11869361" cy="5654339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749937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5019" y="479180"/>
            <a:ext cx="7394446" cy="522714"/>
          </a:xfrm>
        </p:spPr>
        <p:txBody>
          <a:bodyPr/>
          <a:lstStyle/>
          <a:p>
            <a:r>
              <a:rPr lang="en-US" sz="4000" dirty="0"/>
              <a:t>Montelukast in asthma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60200" y="327025"/>
            <a:ext cx="431800" cy="388938"/>
          </a:xfrm>
        </p:spPr>
        <p:txBody>
          <a:bodyPr/>
          <a:lstStyle/>
          <a:p>
            <a:fld id="{FCEE2C88-6C8F-484D-AF69-578F576B1F4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690191" y="1570949"/>
            <a:ext cx="9516165" cy="71994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dirty="0">
                <a:latin typeface="Bahnschrift" panose="020B0502040204020203" pitchFamily="34" charset="0"/>
              </a:rPr>
              <a:t>Montelukast </a:t>
            </a:r>
            <a:r>
              <a:rPr lang="en-GB" sz="2400" b="1" dirty="0">
                <a:latin typeface="Bahnschrift" panose="020B0502040204020203" pitchFamily="34" charset="0"/>
              </a:rPr>
              <a:t>reduces asthma exacerbations </a:t>
            </a:r>
            <a:r>
              <a:rPr lang="en-GB" sz="2400" dirty="0">
                <a:latin typeface="Bahnschrift" panose="020B0502040204020203" pitchFamily="34" charset="0"/>
              </a:rPr>
              <a:t>and improves QOL. </a:t>
            </a:r>
          </a:p>
        </p:txBody>
      </p:sp>
      <p:sp>
        <p:nvSpPr>
          <p:cNvPr id="37" name="Chevron 36"/>
          <p:cNvSpPr/>
          <p:nvPr/>
        </p:nvSpPr>
        <p:spPr>
          <a:xfrm>
            <a:off x="807818" y="1720606"/>
            <a:ext cx="1518287" cy="791386"/>
          </a:xfrm>
          <a:prstGeom prst="chevron">
            <a:avLst>
              <a:gd name="adj" fmla="val 2702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aettenschweiler" panose="020B0706040902060204" pitchFamily="34" charset="0"/>
              </a:rPr>
              <a:t>1</a:t>
            </a:r>
          </a:p>
        </p:txBody>
      </p:sp>
      <p:sp>
        <p:nvSpPr>
          <p:cNvPr id="38" name="Chevron 37"/>
          <p:cNvSpPr/>
          <p:nvPr/>
        </p:nvSpPr>
        <p:spPr>
          <a:xfrm>
            <a:off x="48674" y="3571916"/>
            <a:ext cx="1518287" cy="791386"/>
          </a:xfrm>
          <a:prstGeom prst="chevron">
            <a:avLst>
              <a:gd name="adj" fmla="val 2702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aettenschweiler" panose="020B0706040902060204" pitchFamily="34" charset="0"/>
              </a:rPr>
              <a:t>2</a:t>
            </a:r>
          </a:p>
        </p:txBody>
      </p:sp>
      <p:sp>
        <p:nvSpPr>
          <p:cNvPr id="39" name="Chevron 38"/>
          <p:cNvSpPr/>
          <p:nvPr/>
        </p:nvSpPr>
        <p:spPr>
          <a:xfrm>
            <a:off x="807818" y="5370421"/>
            <a:ext cx="1518287" cy="791386"/>
          </a:xfrm>
          <a:prstGeom prst="chevron">
            <a:avLst>
              <a:gd name="adj" fmla="val 2702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aettenschweiler" panose="020B0706040902060204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28191" y="3489893"/>
            <a:ext cx="9220200" cy="1077218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dirty="0">
                <a:latin typeface="Bahnschrift" panose="020B0502040204020203" pitchFamily="34" charset="0"/>
              </a:rPr>
              <a:t>Montelukast </a:t>
            </a:r>
            <a:r>
              <a:rPr lang="en-GB" sz="2400" b="1" dirty="0">
                <a:latin typeface="Bahnschrift" panose="020B0502040204020203" pitchFamily="34" charset="0"/>
              </a:rPr>
              <a:t>reduces overdependence on rescue medications</a:t>
            </a:r>
            <a:r>
              <a:rPr lang="en-GB" sz="2400" dirty="0">
                <a:latin typeface="Bahnschrift" panose="020B0502040204020203" pitchFamily="34" charset="0"/>
              </a:rPr>
              <a:t>.</a:t>
            </a:r>
          </a:p>
          <a:p>
            <a:endParaRPr lang="en-AU" sz="1600" b="1" dirty="0">
              <a:solidFill>
                <a:schemeClr val="bg2">
                  <a:lumMod val="90000"/>
                  <a:lumOff val="1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0191" y="5041909"/>
            <a:ext cx="8919817" cy="1448410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dirty="0">
                <a:latin typeface="Bahnschrift" panose="020B0502040204020203" pitchFamily="34" charset="0"/>
              </a:rPr>
              <a:t>Montelukast has </a:t>
            </a:r>
            <a:r>
              <a:rPr lang="en-GB" sz="2400" b="1" dirty="0">
                <a:latin typeface="Bahnschrift" panose="020B0502040204020203" pitchFamily="34" charset="0"/>
              </a:rPr>
              <a:t>anti-inflammatory effects </a:t>
            </a:r>
            <a:r>
              <a:rPr lang="en-GB" sz="2400" dirty="0">
                <a:latin typeface="Bahnschrift" panose="020B0502040204020203" pitchFamily="34" charset="0"/>
              </a:rPr>
              <a:t>on the airways in </a:t>
            </a:r>
            <a:r>
              <a:rPr lang="en-GB" sz="2400" b="1" dirty="0">
                <a:latin typeface="Bahnschrift" panose="020B0502040204020203" pitchFamily="34" charset="0"/>
              </a:rPr>
              <a:t>asthma</a:t>
            </a:r>
            <a:r>
              <a:rPr lang="en-GB" sz="2400" dirty="0">
                <a:latin typeface="Bahnschrift" panose="020B0502040204020203" pitchFamily="34" charset="0"/>
              </a:rPr>
              <a:t> and </a:t>
            </a:r>
            <a:r>
              <a:rPr lang="en-GB" sz="2400" b="1" dirty="0">
                <a:latin typeface="Bahnschrift" panose="020B0502040204020203" pitchFamily="34" charset="0"/>
              </a:rPr>
              <a:t>asthma with AR.</a:t>
            </a:r>
            <a:endParaRPr lang="en-AU" sz="2400" b="1" dirty="0">
              <a:latin typeface="Bahnschrift" panose="020B0502040204020203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0EF53DE-AFD5-0C5A-736F-F73EB6059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089" y="6191755"/>
            <a:ext cx="2154005" cy="52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55632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1EBEC-B7F6-D8AF-A72A-66C05348C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016" y="425631"/>
            <a:ext cx="9626101" cy="522714"/>
          </a:xfrm>
        </p:spPr>
        <p:txBody>
          <a:bodyPr/>
          <a:lstStyle/>
          <a:p>
            <a:r>
              <a:rPr lang="en-GB" sz="3200" dirty="0"/>
              <a:t>COMBINATION THERAPY IN ASTHMA WITH ALLERGIC RHINITIS Management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7A138E-5FE0-C924-44B5-3DB3661D6383}"/>
              </a:ext>
            </a:extLst>
          </p:cNvPr>
          <p:cNvGrpSpPr/>
          <p:nvPr/>
        </p:nvGrpSpPr>
        <p:grpSpPr>
          <a:xfrm>
            <a:off x="859425" y="1392942"/>
            <a:ext cx="10473150" cy="4207164"/>
            <a:chOff x="529962" y="2126891"/>
            <a:chExt cx="10473150" cy="42071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B87A7B-7100-6EFC-A9DB-399AD6D6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9962" y="2126891"/>
              <a:ext cx="10473150" cy="420716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E6AD6E-FC18-3A84-B7E4-3079E09E0D92}"/>
                </a:ext>
              </a:extLst>
            </p:cNvPr>
            <p:cNvSpPr/>
            <p:nvPr/>
          </p:nvSpPr>
          <p:spPr>
            <a:xfrm>
              <a:off x="2590800" y="3622040"/>
              <a:ext cx="2590800" cy="502920"/>
            </a:xfrm>
            <a:prstGeom prst="rect">
              <a:avLst/>
            </a:prstGeom>
            <a:solidFill>
              <a:srgbClr val="B25A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/>
                <a:t>Meftan Plus/DT</a:t>
              </a: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2A2FA5BE-0050-21AB-9582-4F18DAB01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115" y="6044703"/>
            <a:ext cx="2154005" cy="52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553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5">
            <a:extLst>
              <a:ext uri="{FF2B5EF4-FFF2-40B4-BE49-F238E27FC236}">
                <a16:creationId xmlns:a16="http://schemas.microsoft.com/office/drawing/2014/main" id="{F8D022BB-40DF-F263-71DD-6BA2F02063D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8920" y="187198"/>
            <a:ext cx="9154160" cy="5836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CFFF18-E273-666A-97BD-BCDDBA96312B}"/>
              </a:ext>
            </a:extLst>
          </p:cNvPr>
          <p:cNvGrpSpPr/>
          <p:nvPr/>
        </p:nvGrpSpPr>
        <p:grpSpPr>
          <a:xfrm>
            <a:off x="2878265" y="6191222"/>
            <a:ext cx="7240986" cy="666778"/>
            <a:chOff x="6970435" y="1136230"/>
            <a:chExt cx="7240986" cy="66677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070F9F1-B9C5-170B-3DCA-B5A1079A446B}"/>
                </a:ext>
              </a:extLst>
            </p:cNvPr>
            <p:cNvGrpSpPr/>
            <p:nvPr/>
          </p:nvGrpSpPr>
          <p:grpSpPr>
            <a:xfrm>
              <a:off x="6970435" y="1140620"/>
              <a:ext cx="662388" cy="662388"/>
              <a:chOff x="7848425" y="2089192"/>
              <a:chExt cx="662388" cy="662388"/>
            </a:xfrm>
          </p:grpSpPr>
          <p:sp>
            <p:nvSpPr>
              <p:cNvPr id="6" name="Oval 82">
                <a:extLst>
                  <a:ext uri="{FF2B5EF4-FFF2-40B4-BE49-F238E27FC236}">
                    <a16:creationId xmlns:a16="http://schemas.microsoft.com/office/drawing/2014/main" id="{EBC37BC6-4A95-5395-ADB8-7D2B39EA7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425" y="2089192"/>
                <a:ext cx="662388" cy="662388"/>
              </a:xfrm>
              <a:prstGeom prst="ellipse">
                <a:avLst/>
              </a:prstGeom>
              <a:solidFill>
                <a:schemeClr val="accent6"/>
              </a:solidFill>
              <a:ln w="180975"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Lato" panose="020F0502020204030203" pitchFamily="34" charset="0"/>
                </a:endParaRPr>
              </a:p>
            </p:txBody>
          </p:sp>
          <p:sp>
            <p:nvSpPr>
              <p:cNvPr id="7" name="Freeform 23">
                <a:extLst>
                  <a:ext uri="{FF2B5EF4-FFF2-40B4-BE49-F238E27FC236}">
                    <a16:creationId xmlns:a16="http://schemas.microsoft.com/office/drawing/2014/main" id="{B84A7974-A56D-8C2B-569D-0943CB36DA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29525" y="2254009"/>
                <a:ext cx="338932" cy="330200"/>
              </a:xfrm>
              <a:custGeom>
                <a:avLst/>
                <a:gdLst>
                  <a:gd name="T0" fmla="*/ 180 w 180"/>
                  <a:gd name="T1" fmla="*/ 95 h 176"/>
                  <a:gd name="T2" fmla="*/ 179 w 180"/>
                  <a:gd name="T3" fmla="*/ 93 h 176"/>
                  <a:gd name="T4" fmla="*/ 178 w 180"/>
                  <a:gd name="T5" fmla="*/ 92 h 176"/>
                  <a:gd name="T6" fmla="*/ 135 w 180"/>
                  <a:gd name="T7" fmla="*/ 74 h 176"/>
                  <a:gd name="T8" fmla="*/ 135 w 180"/>
                  <a:gd name="T9" fmla="*/ 21 h 176"/>
                  <a:gd name="T10" fmla="*/ 135 w 180"/>
                  <a:gd name="T11" fmla="*/ 21 h 176"/>
                  <a:gd name="T12" fmla="*/ 134 w 180"/>
                  <a:gd name="T13" fmla="*/ 19 h 176"/>
                  <a:gd name="T14" fmla="*/ 133 w 180"/>
                  <a:gd name="T15" fmla="*/ 18 h 176"/>
                  <a:gd name="T16" fmla="*/ 92 w 180"/>
                  <a:gd name="T17" fmla="*/ 0 h 176"/>
                  <a:gd name="T18" fmla="*/ 48 w 180"/>
                  <a:gd name="T19" fmla="*/ 18 h 176"/>
                  <a:gd name="T20" fmla="*/ 47 w 180"/>
                  <a:gd name="T21" fmla="*/ 18 h 176"/>
                  <a:gd name="T22" fmla="*/ 46 w 180"/>
                  <a:gd name="T23" fmla="*/ 19 h 176"/>
                  <a:gd name="T24" fmla="*/ 45 w 180"/>
                  <a:gd name="T25" fmla="*/ 21 h 176"/>
                  <a:gd name="T26" fmla="*/ 45 w 180"/>
                  <a:gd name="T27" fmla="*/ 21 h 176"/>
                  <a:gd name="T28" fmla="*/ 3 w 180"/>
                  <a:gd name="T29" fmla="*/ 92 h 176"/>
                  <a:gd name="T30" fmla="*/ 2 w 180"/>
                  <a:gd name="T31" fmla="*/ 92 h 176"/>
                  <a:gd name="T32" fmla="*/ 1 w 180"/>
                  <a:gd name="T33" fmla="*/ 93 h 176"/>
                  <a:gd name="T34" fmla="*/ 0 w 180"/>
                  <a:gd name="T35" fmla="*/ 95 h 176"/>
                  <a:gd name="T36" fmla="*/ 0 w 180"/>
                  <a:gd name="T37" fmla="*/ 95 h 176"/>
                  <a:gd name="T38" fmla="*/ 3 w 180"/>
                  <a:gd name="T39" fmla="*/ 157 h 176"/>
                  <a:gd name="T40" fmla="*/ 49 w 180"/>
                  <a:gd name="T41" fmla="*/ 176 h 176"/>
                  <a:gd name="T42" fmla="*/ 90 w 180"/>
                  <a:gd name="T43" fmla="*/ 158 h 176"/>
                  <a:gd name="T44" fmla="*/ 131 w 180"/>
                  <a:gd name="T45" fmla="*/ 176 h 176"/>
                  <a:gd name="T46" fmla="*/ 177 w 180"/>
                  <a:gd name="T47" fmla="*/ 157 h 176"/>
                  <a:gd name="T48" fmla="*/ 180 w 180"/>
                  <a:gd name="T49" fmla="*/ 95 h 176"/>
                  <a:gd name="T50" fmla="*/ 131 w 180"/>
                  <a:gd name="T51" fmla="*/ 81 h 176"/>
                  <a:gd name="T52" fmla="*/ 150 w 180"/>
                  <a:gd name="T53" fmla="*/ 102 h 176"/>
                  <a:gd name="T54" fmla="*/ 116 w 180"/>
                  <a:gd name="T55" fmla="*/ 103 h 176"/>
                  <a:gd name="T56" fmla="*/ 100 w 180"/>
                  <a:gd name="T57" fmla="*/ 95 h 176"/>
                  <a:gd name="T58" fmla="*/ 128 w 180"/>
                  <a:gd name="T59" fmla="*/ 74 h 176"/>
                  <a:gd name="T60" fmla="*/ 94 w 180"/>
                  <a:gd name="T61" fmla="*/ 41 h 176"/>
                  <a:gd name="T62" fmla="*/ 128 w 180"/>
                  <a:gd name="T63" fmla="*/ 74 h 176"/>
                  <a:gd name="T64" fmla="*/ 86 w 180"/>
                  <a:gd name="T65" fmla="*/ 89 h 176"/>
                  <a:gd name="T66" fmla="*/ 53 w 180"/>
                  <a:gd name="T67" fmla="*/ 27 h 176"/>
                  <a:gd name="T68" fmla="*/ 86 w 180"/>
                  <a:gd name="T69" fmla="*/ 41 h 176"/>
                  <a:gd name="T70" fmla="*/ 122 w 180"/>
                  <a:gd name="T71" fmla="*/ 21 h 176"/>
                  <a:gd name="T72" fmla="*/ 59 w 180"/>
                  <a:gd name="T73" fmla="*/ 21 h 176"/>
                  <a:gd name="T74" fmla="*/ 49 w 180"/>
                  <a:gd name="T75" fmla="*/ 81 h 176"/>
                  <a:gd name="T76" fmla="*/ 49 w 180"/>
                  <a:gd name="T77" fmla="*/ 109 h 176"/>
                  <a:gd name="T78" fmla="*/ 49 w 180"/>
                  <a:gd name="T79" fmla="*/ 81 h 176"/>
                  <a:gd name="T80" fmla="*/ 9 w 180"/>
                  <a:gd name="T81" fmla="*/ 101 h 176"/>
                  <a:gd name="T82" fmla="*/ 45 w 180"/>
                  <a:gd name="T83" fmla="*/ 167 h 176"/>
                  <a:gd name="T84" fmla="*/ 8 w 180"/>
                  <a:gd name="T85" fmla="*/ 101 h 176"/>
                  <a:gd name="T86" fmla="*/ 86 w 180"/>
                  <a:gd name="T87" fmla="*/ 101 h 176"/>
                  <a:gd name="T88" fmla="*/ 53 w 180"/>
                  <a:gd name="T89" fmla="*/ 166 h 176"/>
                  <a:gd name="T90" fmla="*/ 94 w 180"/>
                  <a:gd name="T91" fmla="*/ 101 h 176"/>
                  <a:gd name="T92" fmla="*/ 128 w 180"/>
                  <a:gd name="T93" fmla="*/ 166 h 176"/>
                  <a:gd name="T94" fmla="*/ 94 w 180"/>
                  <a:gd name="T95" fmla="*/ 101 h 176"/>
                  <a:gd name="T96" fmla="*/ 135 w 180"/>
                  <a:gd name="T97" fmla="*/ 167 h 176"/>
                  <a:gd name="T98" fmla="*/ 172 w 180"/>
                  <a:gd name="T99" fmla="*/ 10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0" h="176">
                    <a:moveTo>
                      <a:pt x="180" y="95"/>
                    </a:moveTo>
                    <a:cubicBezTo>
                      <a:pt x="180" y="95"/>
                      <a:pt x="180" y="95"/>
                      <a:pt x="180" y="95"/>
                    </a:cubicBezTo>
                    <a:cubicBezTo>
                      <a:pt x="180" y="94"/>
                      <a:pt x="179" y="94"/>
                      <a:pt x="179" y="93"/>
                    </a:cubicBezTo>
                    <a:cubicBezTo>
                      <a:pt x="179" y="93"/>
                      <a:pt x="179" y="93"/>
                      <a:pt x="179" y="93"/>
                    </a:cubicBezTo>
                    <a:cubicBezTo>
                      <a:pt x="178" y="92"/>
                      <a:pt x="178" y="92"/>
                      <a:pt x="178" y="92"/>
                    </a:cubicBezTo>
                    <a:cubicBezTo>
                      <a:pt x="178" y="92"/>
                      <a:pt x="178" y="92"/>
                      <a:pt x="178" y="92"/>
                    </a:cubicBezTo>
                    <a:cubicBezTo>
                      <a:pt x="178" y="92"/>
                      <a:pt x="177" y="92"/>
                      <a:pt x="177" y="92"/>
                    </a:cubicBezTo>
                    <a:cubicBezTo>
                      <a:pt x="135" y="74"/>
                      <a:pt x="135" y="74"/>
                      <a:pt x="135" y="74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0"/>
                      <a:pt x="135" y="19"/>
                    </a:cubicBezTo>
                    <a:cubicBezTo>
                      <a:pt x="134" y="19"/>
                      <a:pt x="134" y="19"/>
                      <a:pt x="134" y="19"/>
                    </a:cubicBezTo>
                    <a:cubicBezTo>
                      <a:pt x="134" y="19"/>
                      <a:pt x="134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1" y="0"/>
                      <a:pt x="90" y="0"/>
                      <a:pt x="89" y="0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8"/>
                      <a:pt x="47" y="19"/>
                      <a:pt x="46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0"/>
                      <a:pt x="45" y="21"/>
                      <a:pt x="45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74"/>
                      <a:pt x="45" y="74"/>
                      <a:pt x="45" y="74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1" y="93"/>
                    </a:cubicBezTo>
                    <a:cubicBezTo>
                      <a:pt x="1" y="93"/>
                      <a:pt x="1" y="93"/>
                      <a:pt x="1" y="93"/>
                    </a:cubicBezTo>
                    <a:cubicBezTo>
                      <a:pt x="1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55"/>
                      <a:pt x="1" y="157"/>
                      <a:pt x="3" y="157"/>
                    </a:cubicBezTo>
                    <a:cubicBezTo>
                      <a:pt x="48" y="176"/>
                      <a:pt x="48" y="176"/>
                      <a:pt x="48" y="176"/>
                    </a:cubicBezTo>
                    <a:cubicBezTo>
                      <a:pt x="48" y="176"/>
                      <a:pt x="49" y="176"/>
                      <a:pt x="49" y="176"/>
                    </a:cubicBezTo>
                    <a:cubicBezTo>
                      <a:pt x="50" y="176"/>
                      <a:pt x="50" y="176"/>
                      <a:pt x="51" y="176"/>
                    </a:cubicBezTo>
                    <a:cubicBezTo>
                      <a:pt x="90" y="158"/>
                      <a:pt x="90" y="158"/>
                      <a:pt x="90" y="158"/>
                    </a:cubicBezTo>
                    <a:cubicBezTo>
                      <a:pt x="130" y="176"/>
                      <a:pt x="130" y="176"/>
                      <a:pt x="130" y="176"/>
                    </a:cubicBezTo>
                    <a:cubicBezTo>
                      <a:pt x="130" y="176"/>
                      <a:pt x="131" y="176"/>
                      <a:pt x="131" y="176"/>
                    </a:cubicBezTo>
                    <a:cubicBezTo>
                      <a:pt x="132" y="176"/>
                      <a:pt x="132" y="176"/>
                      <a:pt x="133" y="176"/>
                    </a:cubicBezTo>
                    <a:cubicBezTo>
                      <a:pt x="177" y="157"/>
                      <a:pt x="177" y="157"/>
                      <a:pt x="177" y="157"/>
                    </a:cubicBezTo>
                    <a:cubicBezTo>
                      <a:pt x="179" y="157"/>
                      <a:pt x="180" y="155"/>
                      <a:pt x="180" y="154"/>
                    </a:cubicBezTo>
                    <a:cubicBezTo>
                      <a:pt x="180" y="95"/>
                      <a:pt x="180" y="95"/>
                      <a:pt x="180" y="95"/>
                    </a:cubicBezTo>
                    <a:cubicBezTo>
                      <a:pt x="180" y="95"/>
                      <a:pt x="180" y="95"/>
                      <a:pt x="180" y="95"/>
                    </a:cubicBezTo>
                    <a:close/>
                    <a:moveTo>
                      <a:pt x="131" y="81"/>
                    </a:moveTo>
                    <a:cubicBezTo>
                      <a:pt x="166" y="95"/>
                      <a:pt x="166" y="95"/>
                      <a:pt x="166" y="95"/>
                    </a:cubicBezTo>
                    <a:cubicBezTo>
                      <a:pt x="150" y="102"/>
                      <a:pt x="150" y="102"/>
                      <a:pt x="150" y="102"/>
                    </a:cubicBezTo>
                    <a:cubicBezTo>
                      <a:pt x="131" y="109"/>
                      <a:pt x="131" y="109"/>
                      <a:pt x="131" y="109"/>
                    </a:cubicBezTo>
                    <a:cubicBezTo>
                      <a:pt x="116" y="103"/>
                      <a:pt x="116" y="103"/>
                      <a:pt x="116" y="103"/>
                    </a:cubicBezTo>
                    <a:cubicBezTo>
                      <a:pt x="99" y="95"/>
                      <a:pt x="99" y="95"/>
                      <a:pt x="99" y="95"/>
                    </a:cubicBezTo>
                    <a:cubicBezTo>
                      <a:pt x="100" y="95"/>
                      <a:pt x="100" y="95"/>
                      <a:pt x="100" y="95"/>
                    </a:cubicBezTo>
                    <a:lnTo>
                      <a:pt x="131" y="81"/>
                    </a:lnTo>
                    <a:close/>
                    <a:moveTo>
                      <a:pt x="128" y="74"/>
                    </a:moveTo>
                    <a:cubicBezTo>
                      <a:pt x="94" y="89"/>
                      <a:pt x="94" y="89"/>
                      <a:pt x="94" y="89"/>
                    </a:cubicBezTo>
                    <a:cubicBezTo>
                      <a:pt x="94" y="41"/>
                      <a:pt x="94" y="41"/>
                      <a:pt x="94" y="41"/>
                    </a:cubicBezTo>
                    <a:cubicBezTo>
                      <a:pt x="128" y="27"/>
                      <a:pt x="128" y="27"/>
                      <a:pt x="128" y="27"/>
                    </a:cubicBezTo>
                    <a:lnTo>
                      <a:pt x="128" y="74"/>
                    </a:lnTo>
                    <a:close/>
                    <a:moveTo>
                      <a:pt x="86" y="41"/>
                    </a:moveTo>
                    <a:cubicBezTo>
                      <a:pt x="86" y="89"/>
                      <a:pt x="86" y="89"/>
                      <a:pt x="86" y="89"/>
                    </a:cubicBezTo>
                    <a:cubicBezTo>
                      <a:pt x="53" y="74"/>
                      <a:pt x="53" y="74"/>
                      <a:pt x="53" y="74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75" y="37"/>
                      <a:pt x="75" y="37"/>
                      <a:pt x="75" y="37"/>
                    </a:cubicBezTo>
                    <a:lnTo>
                      <a:pt x="86" y="41"/>
                    </a:lnTo>
                    <a:close/>
                    <a:moveTo>
                      <a:pt x="90" y="8"/>
                    </a:moveTo>
                    <a:cubicBezTo>
                      <a:pt x="122" y="21"/>
                      <a:pt x="122" y="21"/>
                      <a:pt x="122" y="21"/>
                    </a:cubicBezTo>
                    <a:cubicBezTo>
                      <a:pt x="90" y="35"/>
                      <a:pt x="90" y="35"/>
                      <a:pt x="90" y="35"/>
                    </a:cubicBezTo>
                    <a:cubicBezTo>
                      <a:pt x="59" y="21"/>
                      <a:pt x="59" y="21"/>
                      <a:pt x="59" y="21"/>
                    </a:cubicBezTo>
                    <a:lnTo>
                      <a:pt x="90" y="8"/>
                    </a:lnTo>
                    <a:close/>
                    <a:moveTo>
                      <a:pt x="49" y="81"/>
                    </a:moveTo>
                    <a:cubicBezTo>
                      <a:pt x="81" y="95"/>
                      <a:pt x="81" y="95"/>
                      <a:pt x="81" y="95"/>
                    </a:cubicBezTo>
                    <a:cubicBezTo>
                      <a:pt x="49" y="109"/>
                      <a:pt x="49" y="109"/>
                      <a:pt x="49" y="109"/>
                    </a:cubicBezTo>
                    <a:cubicBezTo>
                      <a:pt x="14" y="95"/>
                      <a:pt x="14" y="95"/>
                      <a:pt x="14" y="95"/>
                    </a:cubicBezTo>
                    <a:lnTo>
                      <a:pt x="49" y="81"/>
                    </a:lnTo>
                    <a:close/>
                    <a:moveTo>
                      <a:pt x="8" y="101"/>
                    </a:moveTo>
                    <a:cubicBezTo>
                      <a:pt x="9" y="101"/>
                      <a:pt x="9" y="101"/>
                      <a:pt x="9" y="101"/>
                    </a:cubicBezTo>
                    <a:cubicBezTo>
                      <a:pt x="45" y="116"/>
                      <a:pt x="45" y="116"/>
                      <a:pt x="45" y="116"/>
                    </a:cubicBezTo>
                    <a:cubicBezTo>
                      <a:pt x="45" y="167"/>
                      <a:pt x="45" y="167"/>
                      <a:pt x="45" y="167"/>
                    </a:cubicBezTo>
                    <a:cubicBezTo>
                      <a:pt x="8" y="151"/>
                      <a:pt x="8" y="151"/>
                      <a:pt x="8" y="151"/>
                    </a:cubicBezTo>
                    <a:lnTo>
                      <a:pt x="8" y="101"/>
                    </a:lnTo>
                    <a:close/>
                    <a:moveTo>
                      <a:pt x="53" y="116"/>
                    </a:moveTo>
                    <a:cubicBezTo>
                      <a:pt x="86" y="101"/>
                      <a:pt x="86" y="101"/>
                      <a:pt x="86" y="101"/>
                    </a:cubicBezTo>
                    <a:cubicBezTo>
                      <a:pt x="86" y="151"/>
                      <a:pt x="86" y="151"/>
                      <a:pt x="86" y="151"/>
                    </a:cubicBezTo>
                    <a:cubicBezTo>
                      <a:pt x="53" y="166"/>
                      <a:pt x="53" y="166"/>
                      <a:pt x="53" y="166"/>
                    </a:cubicBezTo>
                    <a:lnTo>
                      <a:pt x="53" y="116"/>
                    </a:lnTo>
                    <a:close/>
                    <a:moveTo>
                      <a:pt x="94" y="101"/>
                    </a:moveTo>
                    <a:cubicBezTo>
                      <a:pt x="128" y="116"/>
                      <a:pt x="128" y="116"/>
                      <a:pt x="128" y="116"/>
                    </a:cubicBezTo>
                    <a:cubicBezTo>
                      <a:pt x="128" y="166"/>
                      <a:pt x="128" y="166"/>
                      <a:pt x="128" y="166"/>
                    </a:cubicBezTo>
                    <a:cubicBezTo>
                      <a:pt x="94" y="151"/>
                      <a:pt x="94" y="151"/>
                      <a:pt x="94" y="151"/>
                    </a:cubicBezTo>
                    <a:lnTo>
                      <a:pt x="94" y="101"/>
                    </a:lnTo>
                    <a:close/>
                    <a:moveTo>
                      <a:pt x="172" y="151"/>
                    </a:moveTo>
                    <a:cubicBezTo>
                      <a:pt x="135" y="167"/>
                      <a:pt x="135" y="167"/>
                      <a:pt x="135" y="167"/>
                    </a:cubicBezTo>
                    <a:cubicBezTo>
                      <a:pt x="135" y="116"/>
                      <a:pt x="135" y="116"/>
                      <a:pt x="135" y="116"/>
                    </a:cubicBezTo>
                    <a:cubicBezTo>
                      <a:pt x="172" y="101"/>
                      <a:pt x="172" y="101"/>
                      <a:pt x="172" y="101"/>
                    </a:cubicBezTo>
                    <a:lnTo>
                      <a:pt x="172" y="1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Lato" panose="020F0502020204030203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A81B63-9B4A-67AE-6BED-7B40456D1B96}"/>
                </a:ext>
              </a:extLst>
            </p:cNvPr>
            <p:cNvSpPr txBox="1"/>
            <p:nvPr/>
          </p:nvSpPr>
          <p:spPr>
            <a:xfrm>
              <a:off x="7569989" y="1136230"/>
              <a:ext cx="66414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lang="en-GB" sz="2800" b="1" dirty="0">
                  <a:latin typeface="Calibri" panose="020F0502020204030204"/>
                </a:rPr>
                <a:t>Adults: 12 Years and above</a:t>
              </a:r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6382A788-601C-086A-48A0-FC2682FC5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802" y="6191943"/>
            <a:ext cx="2154005" cy="52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284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361EF80-96F7-E736-C874-4D3E7139B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9" r="22906"/>
          <a:stretch/>
        </p:blipFill>
        <p:spPr>
          <a:xfrm>
            <a:off x="0" y="-17740"/>
            <a:ext cx="6233308" cy="6875739"/>
          </a:xfrm>
          <a:prstGeom prst="rect">
            <a:avLst/>
          </a:prstGeom>
        </p:spPr>
      </p:pic>
      <p:pic>
        <p:nvPicPr>
          <p:cNvPr id="40" name="Picture 4" descr="Page 20 | Childrens Cartoons Images - Free Download on Freepik">
            <a:extLst>
              <a:ext uri="{FF2B5EF4-FFF2-40B4-BE49-F238E27FC236}">
                <a16:creationId xmlns:a16="http://schemas.microsoft.com/office/drawing/2014/main" id="{F976D256-BA1A-8274-5B32-A6DE1C08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653" y="0"/>
            <a:ext cx="2037347" cy="18225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A9FDACBE-1B12-CAE9-4E66-4AAD0A756CFF}"/>
              </a:ext>
            </a:extLst>
          </p:cNvPr>
          <p:cNvGrpSpPr/>
          <p:nvPr/>
        </p:nvGrpSpPr>
        <p:grpSpPr>
          <a:xfrm>
            <a:off x="6341742" y="3793370"/>
            <a:ext cx="7070978" cy="1769552"/>
            <a:chOff x="6460524" y="3792788"/>
            <a:chExt cx="7070978" cy="1769552"/>
          </a:xfrm>
        </p:grpSpPr>
        <p:grpSp>
          <p:nvGrpSpPr>
            <p:cNvPr id="53" name="Group 52"/>
            <p:cNvGrpSpPr/>
            <p:nvPr/>
          </p:nvGrpSpPr>
          <p:grpSpPr>
            <a:xfrm>
              <a:off x="6460524" y="4899952"/>
              <a:ext cx="662388" cy="662388"/>
              <a:chOff x="7948152" y="4473011"/>
              <a:chExt cx="662388" cy="662388"/>
            </a:xfrm>
          </p:grpSpPr>
          <p:sp>
            <p:nvSpPr>
              <p:cNvPr id="38" name="Oval 82"/>
              <p:cNvSpPr>
                <a:spLocks noChangeArrowheads="1"/>
              </p:cNvSpPr>
              <p:nvPr/>
            </p:nvSpPr>
            <p:spPr bwMode="auto">
              <a:xfrm>
                <a:off x="7948152" y="4473011"/>
                <a:ext cx="662388" cy="662388"/>
              </a:xfrm>
              <a:prstGeom prst="ellipse">
                <a:avLst/>
              </a:prstGeom>
              <a:solidFill>
                <a:schemeClr val="accent6"/>
              </a:solidFill>
              <a:ln w="180975"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Lato" panose="020F0502020204030203" pitchFamily="34" charset="0"/>
                </a:endParaRPr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8105971" y="4596026"/>
                <a:ext cx="338932" cy="330200"/>
              </a:xfrm>
              <a:custGeom>
                <a:avLst/>
                <a:gdLst>
                  <a:gd name="T0" fmla="*/ 180 w 180"/>
                  <a:gd name="T1" fmla="*/ 95 h 176"/>
                  <a:gd name="T2" fmla="*/ 179 w 180"/>
                  <a:gd name="T3" fmla="*/ 93 h 176"/>
                  <a:gd name="T4" fmla="*/ 178 w 180"/>
                  <a:gd name="T5" fmla="*/ 92 h 176"/>
                  <a:gd name="T6" fmla="*/ 135 w 180"/>
                  <a:gd name="T7" fmla="*/ 74 h 176"/>
                  <a:gd name="T8" fmla="*/ 135 w 180"/>
                  <a:gd name="T9" fmla="*/ 21 h 176"/>
                  <a:gd name="T10" fmla="*/ 135 w 180"/>
                  <a:gd name="T11" fmla="*/ 21 h 176"/>
                  <a:gd name="T12" fmla="*/ 134 w 180"/>
                  <a:gd name="T13" fmla="*/ 19 h 176"/>
                  <a:gd name="T14" fmla="*/ 133 w 180"/>
                  <a:gd name="T15" fmla="*/ 18 h 176"/>
                  <a:gd name="T16" fmla="*/ 92 w 180"/>
                  <a:gd name="T17" fmla="*/ 0 h 176"/>
                  <a:gd name="T18" fmla="*/ 48 w 180"/>
                  <a:gd name="T19" fmla="*/ 18 h 176"/>
                  <a:gd name="T20" fmla="*/ 47 w 180"/>
                  <a:gd name="T21" fmla="*/ 18 h 176"/>
                  <a:gd name="T22" fmla="*/ 46 w 180"/>
                  <a:gd name="T23" fmla="*/ 19 h 176"/>
                  <a:gd name="T24" fmla="*/ 45 w 180"/>
                  <a:gd name="T25" fmla="*/ 21 h 176"/>
                  <a:gd name="T26" fmla="*/ 45 w 180"/>
                  <a:gd name="T27" fmla="*/ 21 h 176"/>
                  <a:gd name="T28" fmla="*/ 3 w 180"/>
                  <a:gd name="T29" fmla="*/ 92 h 176"/>
                  <a:gd name="T30" fmla="*/ 2 w 180"/>
                  <a:gd name="T31" fmla="*/ 92 h 176"/>
                  <a:gd name="T32" fmla="*/ 1 w 180"/>
                  <a:gd name="T33" fmla="*/ 93 h 176"/>
                  <a:gd name="T34" fmla="*/ 0 w 180"/>
                  <a:gd name="T35" fmla="*/ 95 h 176"/>
                  <a:gd name="T36" fmla="*/ 0 w 180"/>
                  <a:gd name="T37" fmla="*/ 95 h 176"/>
                  <a:gd name="T38" fmla="*/ 3 w 180"/>
                  <a:gd name="T39" fmla="*/ 157 h 176"/>
                  <a:gd name="T40" fmla="*/ 49 w 180"/>
                  <a:gd name="T41" fmla="*/ 176 h 176"/>
                  <a:gd name="T42" fmla="*/ 90 w 180"/>
                  <a:gd name="T43" fmla="*/ 158 h 176"/>
                  <a:gd name="T44" fmla="*/ 131 w 180"/>
                  <a:gd name="T45" fmla="*/ 176 h 176"/>
                  <a:gd name="T46" fmla="*/ 177 w 180"/>
                  <a:gd name="T47" fmla="*/ 157 h 176"/>
                  <a:gd name="T48" fmla="*/ 180 w 180"/>
                  <a:gd name="T49" fmla="*/ 95 h 176"/>
                  <a:gd name="T50" fmla="*/ 131 w 180"/>
                  <a:gd name="T51" fmla="*/ 81 h 176"/>
                  <a:gd name="T52" fmla="*/ 150 w 180"/>
                  <a:gd name="T53" fmla="*/ 102 h 176"/>
                  <a:gd name="T54" fmla="*/ 116 w 180"/>
                  <a:gd name="T55" fmla="*/ 103 h 176"/>
                  <a:gd name="T56" fmla="*/ 100 w 180"/>
                  <a:gd name="T57" fmla="*/ 95 h 176"/>
                  <a:gd name="T58" fmla="*/ 128 w 180"/>
                  <a:gd name="T59" fmla="*/ 74 h 176"/>
                  <a:gd name="T60" fmla="*/ 94 w 180"/>
                  <a:gd name="T61" fmla="*/ 41 h 176"/>
                  <a:gd name="T62" fmla="*/ 128 w 180"/>
                  <a:gd name="T63" fmla="*/ 74 h 176"/>
                  <a:gd name="T64" fmla="*/ 86 w 180"/>
                  <a:gd name="T65" fmla="*/ 89 h 176"/>
                  <a:gd name="T66" fmla="*/ 53 w 180"/>
                  <a:gd name="T67" fmla="*/ 27 h 176"/>
                  <a:gd name="T68" fmla="*/ 86 w 180"/>
                  <a:gd name="T69" fmla="*/ 41 h 176"/>
                  <a:gd name="T70" fmla="*/ 122 w 180"/>
                  <a:gd name="T71" fmla="*/ 21 h 176"/>
                  <a:gd name="T72" fmla="*/ 59 w 180"/>
                  <a:gd name="T73" fmla="*/ 21 h 176"/>
                  <a:gd name="T74" fmla="*/ 49 w 180"/>
                  <a:gd name="T75" fmla="*/ 81 h 176"/>
                  <a:gd name="T76" fmla="*/ 49 w 180"/>
                  <a:gd name="T77" fmla="*/ 109 h 176"/>
                  <a:gd name="T78" fmla="*/ 49 w 180"/>
                  <a:gd name="T79" fmla="*/ 81 h 176"/>
                  <a:gd name="T80" fmla="*/ 9 w 180"/>
                  <a:gd name="T81" fmla="*/ 101 h 176"/>
                  <a:gd name="T82" fmla="*/ 45 w 180"/>
                  <a:gd name="T83" fmla="*/ 167 h 176"/>
                  <a:gd name="T84" fmla="*/ 8 w 180"/>
                  <a:gd name="T85" fmla="*/ 101 h 176"/>
                  <a:gd name="T86" fmla="*/ 86 w 180"/>
                  <a:gd name="T87" fmla="*/ 101 h 176"/>
                  <a:gd name="T88" fmla="*/ 53 w 180"/>
                  <a:gd name="T89" fmla="*/ 166 h 176"/>
                  <a:gd name="T90" fmla="*/ 94 w 180"/>
                  <a:gd name="T91" fmla="*/ 101 h 176"/>
                  <a:gd name="T92" fmla="*/ 128 w 180"/>
                  <a:gd name="T93" fmla="*/ 166 h 176"/>
                  <a:gd name="T94" fmla="*/ 94 w 180"/>
                  <a:gd name="T95" fmla="*/ 101 h 176"/>
                  <a:gd name="T96" fmla="*/ 135 w 180"/>
                  <a:gd name="T97" fmla="*/ 167 h 176"/>
                  <a:gd name="T98" fmla="*/ 172 w 180"/>
                  <a:gd name="T99" fmla="*/ 10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0" h="176">
                    <a:moveTo>
                      <a:pt x="180" y="95"/>
                    </a:moveTo>
                    <a:cubicBezTo>
                      <a:pt x="180" y="95"/>
                      <a:pt x="180" y="95"/>
                      <a:pt x="180" y="95"/>
                    </a:cubicBezTo>
                    <a:cubicBezTo>
                      <a:pt x="180" y="94"/>
                      <a:pt x="179" y="94"/>
                      <a:pt x="179" y="93"/>
                    </a:cubicBezTo>
                    <a:cubicBezTo>
                      <a:pt x="179" y="93"/>
                      <a:pt x="179" y="93"/>
                      <a:pt x="179" y="93"/>
                    </a:cubicBezTo>
                    <a:cubicBezTo>
                      <a:pt x="178" y="92"/>
                      <a:pt x="178" y="92"/>
                      <a:pt x="178" y="92"/>
                    </a:cubicBezTo>
                    <a:cubicBezTo>
                      <a:pt x="178" y="92"/>
                      <a:pt x="178" y="92"/>
                      <a:pt x="178" y="92"/>
                    </a:cubicBezTo>
                    <a:cubicBezTo>
                      <a:pt x="178" y="92"/>
                      <a:pt x="177" y="92"/>
                      <a:pt x="177" y="92"/>
                    </a:cubicBezTo>
                    <a:cubicBezTo>
                      <a:pt x="135" y="74"/>
                      <a:pt x="135" y="74"/>
                      <a:pt x="135" y="74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0"/>
                      <a:pt x="135" y="19"/>
                    </a:cubicBezTo>
                    <a:cubicBezTo>
                      <a:pt x="134" y="19"/>
                      <a:pt x="134" y="19"/>
                      <a:pt x="134" y="19"/>
                    </a:cubicBezTo>
                    <a:cubicBezTo>
                      <a:pt x="134" y="19"/>
                      <a:pt x="134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1" y="0"/>
                      <a:pt x="90" y="0"/>
                      <a:pt x="89" y="0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8"/>
                      <a:pt x="47" y="19"/>
                      <a:pt x="46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0"/>
                      <a:pt x="45" y="21"/>
                      <a:pt x="45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74"/>
                      <a:pt x="45" y="74"/>
                      <a:pt x="45" y="74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1" y="93"/>
                    </a:cubicBezTo>
                    <a:cubicBezTo>
                      <a:pt x="1" y="93"/>
                      <a:pt x="1" y="93"/>
                      <a:pt x="1" y="93"/>
                    </a:cubicBezTo>
                    <a:cubicBezTo>
                      <a:pt x="1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55"/>
                      <a:pt x="1" y="157"/>
                      <a:pt x="3" y="157"/>
                    </a:cubicBezTo>
                    <a:cubicBezTo>
                      <a:pt x="48" y="176"/>
                      <a:pt x="48" y="176"/>
                      <a:pt x="48" y="176"/>
                    </a:cubicBezTo>
                    <a:cubicBezTo>
                      <a:pt x="48" y="176"/>
                      <a:pt x="49" y="176"/>
                      <a:pt x="49" y="176"/>
                    </a:cubicBezTo>
                    <a:cubicBezTo>
                      <a:pt x="50" y="176"/>
                      <a:pt x="50" y="176"/>
                      <a:pt x="51" y="176"/>
                    </a:cubicBezTo>
                    <a:cubicBezTo>
                      <a:pt x="90" y="158"/>
                      <a:pt x="90" y="158"/>
                      <a:pt x="90" y="158"/>
                    </a:cubicBezTo>
                    <a:cubicBezTo>
                      <a:pt x="130" y="176"/>
                      <a:pt x="130" y="176"/>
                      <a:pt x="130" y="176"/>
                    </a:cubicBezTo>
                    <a:cubicBezTo>
                      <a:pt x="130" y="176"/>
                      <a:pt x="131" y="176"/>
                      <a:pt x="131" y="176"/>
                    </a:cubicBezTo>
                    <a:cubicBezTo>
                      <a:pt x="132" y="176"/>
                      <a:pt x="132" y="176"/>
                      <a:pt x="133" y="176"/>
                    </a:cubicBezTo>
                    <a:cubicBezTo>
                      <a:pt x="177" y="157"/>
                      <a:pt x="177" y="157"/>
                      <a:pt x="177" y="157"/>
                    </a:cubicBezTo>
                    <a:cubicBezTo>
                      <a:pt x="179" y="157"/>
                      <a:pt x="180" y="155"/>
                      <a:pt x="180" y="154"/>
                    </a:cubicBezTo>
                    <a:cubicBezTo>
                      <a:pt x="180" y="95"/>
                      <a:pt x="180" y="95"/>
                      <a:pt x="180" y="95"/>
                    </a:cubicBezTo>
                    <a:cubicBezTo>
                      <a:pt x="180" y="95"/>
                      <a:pt x="180" y="95"/>
                      <a:pt x="180" y="95"/>
                    </a:cubicBezTo>
                    <a:close/>
                    <a:moveTo>
                      <a:pt x="131" y="81"/>
                    </a:moveTo>
                    <a:cubicBezTo>
                      <a:pt x="166" y="95"/>
                      <a:pt x="166" y="95"/>
                      <a:pt x="166" y="95"/>
                    </a:cubicBezTo>
                    <a:cubicBezTo>
                      <a:pt x="150" y="102"/>
                      <a:pt x="150" y="102"/>
                      <a:pt x="150" y="102"/>
                    </a:cubicBezTo>
                    <a:cubicBezTo>
                      <a:pt x="131" y="109"/>
                      <a:pt x="131" y="109"/>
                      <a:pt x="131" y="109"/>
                    </a:cubicBezTo>
                    <a:cubicBezTo>
                      <a:pt x="116" y="103"/>
                      <a:pt x="116" y="103"/>
                      <a:pt x="116" y="103"/>
                    </a:cubicBezTo>
                    <a:cubicBezTo>
                      <a:pt x="99" y="95"/>
                      <a:pt x="99" y="95"/>
                      <a:pt x="99" y="95"/>
                    </a:cubicBezTo>
                    <a:cubicBezTo>
                      <a:pt x="100" y="95"/>
                      <a:pt x="100" y="95"/>
                      <a:pt x="100" y="95"/>
                    </a:cubicBezTo>
                    <a:lnTo>
                      <a:pt x="131" y="81"/>
                    </a:lnTo>
                    <a:close/>
                    <a:moveTo>
                      <a:pt x="128" y="74"/>
                    </a:moveTo>
                    <a:cubicBezTo>
                      <a:pt x="94" y="89"/>
                      <a:pt x="94" y="89"/>
                      <a:pt x="94" y="89"/>
                    </a:cubicBezTo>
                    <a:cubicBezTo>
                      <a:pt x="94" y="41"/>
                      <a:pt x="94" y="41"/>
                      <a:pt x="94" y="41"/>
                    </a:cubicBezTo>
                    <a:cubicBezTo>
                      <a:pt x="128" y="27"/>
                      <a:pt x="128" y="27"/>
                      <a:pt x="128" y="27"/>
                    </a:cubicBezTo>
                    <a:lnTo>
                      <a:pt x="128" y="74"/>
                    </a:lnTo>
                    <a:close/>
                    <a:moveTo>
                      <a:pt x="86" y="41"/>
                    </a:moveTo>
                    <a:cubicBezTo>
                      <a:pt x="86" y="89"/>
                      <a:pt x="86" y="89"/>
                      <a:pt x="86" y="89"/>
                    </a:cubicBezTo>
                    <a:cubicBezTo>
                      <a:pt x="53" y="74"/>
                      <a:pt x="53" y="74"/>
                      <a:pt x="53" y="74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75" y="37"/>
                      <a:pt x="75" y="37"/>
                      <a:pt x="75" y="37"/>
                    </a:cubicBezTo>
                    <a:lnTo>
                      <a:pt x="86" y="41"/>
                    </a:lnTo>
                    <a:close/>
                    <a:moveTo>
                      <a:pt x="90" y="8"/>
                    </a:moveTo>
                    <a:cubicBezTo>
                      <a:pt x="122" y="21"/>
                      <a:pt x="122" y="21"/>
                      <a:pt x="122" y="21"/>
                    </a:cubicBezTo>
                    <a:cubicBezTo>
                      <a:pt x="90" y="35"/>
                      <a:pt x="90" y="35"/>
                      <a:pt x="90" y="35"/>
                    </a:cubicBezTo>
                    <a:cubicBezTo>
                      <a:pt x="59" y="21"/>
                      <a:pt x="59" y="21"/>
                      <a:pt x="59" y="21"/>
                    </a:cubicBezTo>
                    <a:lnTo>
                      <a:pt x="90" y="8"/>
                    </a:lnTo>
                    <a:close/>
                    <a:moveTo>
                      <a:pt x="49" y="81"/>
                    </a:moveTo>
                    <a:cubicBezTo>
                      <a:pt x="81" y="95"/>
                      <a:pt x="81" y="95"/>
                      <a:pt x="81" y="95"/>
                    </a:cubicBezTo>
                    <a:cubicBezTo>
                      <a:pt x="49" y="109"/>
                      <a:pt x="49" y="109"/>
                      <a:pt x="49" y="109"/>
                    </a:cubicBezTo>
                    <a:cubicBezTo>
                      <a:pt x="14" y="95"/>
                      <a:pt x="14" y="95"/>
                      <a:pt x="14" y="95"/>
                    </a:cubicBezTo>
                    <a:lnTo>
                      <a:pt x="49" y="81"/>
                    </a:lnTo>
                    <a:close/>
                    <a:moveTo>
                      <a:pt x="8" y="101"/>
                    </a:moveTo>
                    <a:cubicBezTo>
                      <a:pt x="9" y="101"/>
                      <a:pt x="9" y="101"/>
                      <a:pt x="9" y="101"/>
                    </a:cubicBezTo>
                    <a:cubicBezTo>
                      <a:pt x="45" y="116"/>
                      <a:pt x="45" y="116"/>
                      <a:pt x="45" y="116"/>
                    </a:cubicBezTo>
                    <a:cubicBezTo>
                      <a:pt x="45" y="167"/>
                      <a:pt x="45" y="167"/>
                      <a:pt x="45" y="167"/>
                    </a:cubicBezTo>
                    <a:cubicBezTo>
                      <a:pt x="8" y="151"/>
                      <a:pt x="8" y="151"/>
                      <a:pt x="8" y="151"/>
                    </a:cubicBezTo>
                    <a:lnTo>
                      <a:pt x="8" y="101"/>
                    </a:lnTo>
                    <a:close/>
                    <a:moveTo>
                      <a:pt x="53" y="116"/>
                    </a:moveTo>
                    <a:cubicBezTo>
                      <a:pt x="86" y="101"/>
                      <a:pt x="86" y="101"/>
                      <a:pt x="86" y="101"/>
                    </a:cubicBezTo>
                    <a:cubicBezTo>
                      <a:pt x="86" y="151"/>
                      <a:pt x="86" y="151"/>
                      <a:pt x="86" y="151"/>
                    </a:cubicBezTo>
                    <a:cubicBezTo>
                      <a:pt x="53" y="166"/>
                      <a:pt x="53" y="166"/>
                      <a:pt x="53" y="166"/>
                    </a:cubicBezTo>
                    <a:lnTo>
                      <a:pt x="53" y="116"/>
                    </a:lnTo>
                    <a:close/>
                    <a:moveTo>
                      <a:pt x="94" y="101"/>
                    </a:moveTo>
                    <a:cubicBezTo>
                      <a:pt x="128" y="116"/>
                      <a:pt x="128" y="116"/>
                      <a:pt x="128" y="116"/>
                    </a:cubicBezTo>
                    <a:cubicBezTo>
                      <a:pt x="128" y="166"/>
                      <a:pt x="128" y="166"/>
                      <a:pt x="128" y="166"/>
                    </a:cubicBezTo>
                    <a:cubicBezTo>
                      <a:pt x="94" y="151"/>
                      <a:pt x="94" y="151"/>
                      <a:pt x="94" y="151"/>
                    </a:cubicBezTo>
                    <a:lnTo>
                      <a:pt x="94" y="101"/>
                    </a:lnTo>
                    <a:close/>
                    <a:moveTo>
                      <a:pt x="172" y="151"/>
                    </a:moveTo>
                    <a:cubicBezTo>
                      <a:pt x="135" y="167"/>
                      <a:pt x="135" y="167"/>
                      <a:pt x="135" y="167"/>
                    </a:cubicBezTo>
                    <a:cubicBezTo>
                      <a:pt x="135" y="116"/>
                      <a:pt x="135" y="116"/>
                      <a:pt x="135" y="116"/>
                    </a:cubicBezTo>
                    <a:cubicBezTo>
                      <a:pt x="172" y="101"/>
                      <a:pt x="172" y="101"/>
                      <a:pt x="172" y="101"/>
                    </a:cubicBezTo>
                    <a:lnTo>
                      <a:pt x="172" y="1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>
                  <a:latin typeface="Lato" panose="020F0502020204030203" pitchFamily="34" charset="0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30C8360-06FE-DDC0-9C7A-C7213B815AF5}"/>
                </a:ext>
              </a:extLst>
            </p:cNvPr>
            <p:cNvSpPr txBox="1"/>
            <p:nvPr/>
          </p:nvSpPr>
          <p:spPr>
            <a:xfrm>
              <a:off x="7424274" y="3792788"/>
              <a:ext cx="610722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indent="-3429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lang="en-GB" sz="2800" b="1" dirty="0">
                  <a:latin typeface="Calibri" panose="020F0502020204030204"/>
                </a:rPr>
                <a:t>Synergistic symptom score</a:t>
              </a:r>
            </a:p>
            <a:p>
              <a:pPr marR="0" lv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2800" b="1" dirty="0">
                  <a:latin typeface="Calibri" panose="020F0502020204030204"/>
                </a:rPr>
                <a:t>    control.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CFDB806-044E-98BA-A863-2DFF08F5E4B4}"/>
              </a:ext>
            </a:extLst>
          </p:cNvPr>
          <p:cNvGrpSpPr/>
          <p:nvPr/>
        </p:nvGrpSpPr>
        <p:grpSpPr>
          <a:xfrm>
            <a:off x="6680244" y="1232880"/>
            <a:ext cx="7240986" cy="666778"/>
            <a:chOff x="6970435" y="1136230"/>
            <a:chExt cx="7240986" cy="66677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1FDC5AF-DE77-34CE-5E4B-9C876AE4C639}"/>
                </a:ext>
              </a:extLst>
            </p:cNvPr>
            <p:cNvGrpSpPr/>
            <p:nvPr/>
          </p:nvGrpSpPr>
          <p:grpSpPr>
            <a:xfrm>
              <a:off x="6970435" y="1140620"/>
              <a:ext cx="662388" cy="662388"/>
              <a:chOff x="7848425" y="2089192"/>
              <a:chExt cx="662388" cy="662388"/>
            </a:xfrm>
          </p:grpSpPr>
          <p:sp>
            <p:nvSpPr>
              <p:cNvPr id="23" name="Oval 82">
                <a:extLst>
                  <a:ext uri="{FF2B5EF4-FFF2-40B4-BE49-F238E27FC236}">
                    <a16:creationId xmlns:a16="http://schemas.microsoft.com/office/drawing/2014/main" id="{2AE6C04B-8D57-0ECD-9E10-11EF599A1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425" y="2089192"/>
                <a:ext cx="662388" cy="662388"/>
              </a:xfrm>
              <a:prstGeom prst="ellipse">
                <a:avLst/>
              </a:prstGeom>
              <a:solidFill>
                <a:schemeClr val="accent6"/>
              </a:solidFill>
              <a:ln w="180975"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b="1" dirty="0">
                  <a:latin typeface="Lato" panose="020F0502020204030203" pitchFamily="34" charset="0"/>
                </a:endParaRPr>
              </a:p>
            </p:txBody>
          </p:sp>
          <p:sp>
            <p:nvSpPr>
              <p:cNvPr id="26" name="Freeform 23">
                <a:extLst>
                  <a:ext uri="{FF2B5EF4-FFF2-40B4-BE49-F238E27FC236}">
                    <a16:creationId xmlns:a16="http://schemas.microsoft.com/office/drawing/2014/main" id="{036B29B3-F53A-EAB3-5754-6568D60AC0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29525" y="2254009"/>
                <a:ext cx="338932" cy="330200"/>
              </a:xfrm>
              <a:custGeom>
                <a:avLst/>
                <a:gdLst>
                  <a:gd name="T0" fmla="*/ 180 w 180"/>
                  <a:gd name="T1" fmla="*/ 95 h 176"/>
                  <a:gd name="T2" fmla="*/ 179 w 180"/>
                  <a:gd name="T3" fmla="*/ 93 h 176"/>
                  <a:gd name="T4" fmla="*/ 178 w 180"/>
                  <a:gd name="T5" fmla="*/ 92 h 176"/>
                  <a:gd name="T6" fmla="*/ 135 w 180"/>
                  <a:gd name="T7" fmla="*/ 74 h 176"/>
                  <a:gd name="T8" fmla="*/ 135 w 180"/>
                  <a:gd name="T9" fmla="*/ 21 h 176"/>
                  <a:gd name="T10" fmla="*/ 135 w 180"/>
                  <a:gd name="T11" fmla="*/ 21 h 176"/>
                  <a:gd name="T12" fmla="*/ 134 w 180"/>
                  <a:gd name="T13" fmla="*/ 19 h 176"/>
                  <a:gd name="T14" fmla="*/ 133 w 180"/>
                  <a:gd name="T15" fmla="*/ 18 h 176"/>
                  <a:gd name="T16" fmla="*/ 92 w 180"/>
                  <a:gd name="T17" fmla="*/ 0 h 176"/>
                  <a:gd name="T18" fmla="*/ 48 w 180"/>
                  <a:gd name="T19" fmla="*/ 18 h 176"/>
                  <a:gd name="T20" fmla="*/ 47 w 180"/>
                  <a:gd name="T21" fmla="*/ 18 h 176"/>
                  <a:gd name="T22" fmla="*/ 46 w 180"/>
                  <a:gd name="T23" fmla="*/ 19 h 176"/>
                  <a:gd name="T24" fmla="*/ 45 w 180"/>
                  <a:gd name="T25" fmla="*/ 21 h 176"/>
                  <a:gd name="T26" fmla="*/ 45 w 180"/>
                  <a:gd name="T27" fmla="*/ 21 h 176"/>
                  <a:gd name="T28" fmla="*/ 3 w 180"/>
                  <a:gd name="T29" fmla="*/ 92 h 176"/>
                  <a:gd name="T30" fmla="*/ 2 w 180"/>
                  <a:gd name="T31" fmla="*/ 92 h 176"/>
                  <a:gd name="T32" fmla="*/ 1 w 180"/>
                  <a:gd name="T33" fmla="*/ 93 h 176"/>
                  <a:gd name="T34" fmla="*/ 0 w 180"/>
                  <a:gd name="T35" fmla="*/ 95 h 176"/>
                  <a:gd name="T36" fmla="*/ 0 w 180"/>
                  <a:gd name="T37" fmla="*/ 95 h 176"/>
                  <a:gd name="T38" fmla="*/ 3 w 180"/>
                  <a:gd name="T39" fmla="*/ 157 h 176"/>
                  <a:gd name="T40" fmla="*/ 49 w 180"/>
                  <a:gd name="T41" fmla="*/ 176 h 176"/>
                  <a:gd name="T42" fmla="*/ 90 w 180"/>
                  <a:gd name="T43" fmla="*/ 158 h 176"/>
                  <a:gd name="T44" fmla="*/ 131 w 180"/>
                  <a:gd name="T45" fmla="*/ 176 h 176"/>
                  <a:gd name="T46" fmla="*/ 177 w 180"/>
                  <a:gd name="T47" fmla="*/ 157 h 176"/>
                  <a:gd name="T48" fmla="*/ 180 w 180"/>
                  <a:gd name="T49" fmla="*/ 95 h 176"/>
                  <a:gd name="T50" fmla="*/ 131 w 180"/>
                  <a:gd name="T51" fmla="*/ 81 h 176"/>
                  <a:gd name="T52" fmla="*/ 150 w 180"/>
                  <a:gd name="T53" fmla="*/ 102 h 176"/>
                  <a:gd name="T54" fmla="*/ 116 w 180"/>
                  <a:gd name="T55" fmla="*/ 103 h 176"/>
                  <a:gd name="T56" fmla="*/ 100 w 180"/>
                  <a:gd name="T57" fmla="*/ 95 h 176"/>
                  <a:gd name="T58" fmla="*/ 128 w 180"/>
                  <a:gd name="T59" fmla="*/ 74 h 176"/>
                  <a:gd name="T60" fmla="*/ 94 w 180"/>
                  <a:gd name="T61" fmla="*/ 41 h 176"/>
                  <a:gd name="T62" fmla="*/ 128 w 180"/>
                  <a:gd name="T63" fmla="*/ 74 h 176"/>
                  <a:gd name="T64" fmla="*/ 86 w 180"/>
                  <a:gd name="T65" fmla="*/ 89 h 176"/>
                  <a:gd name="T66" fmla="*/ 53 w 180"/>
                  <a:gd name="T67" fmla="*/ 27 h 176"/>
                  <a:gd name="T68" fmla="*/ 86 w 180"/>
                  <a:gd name="T69" fmla="*/ 41 h 176"/>
                  <a:gd name="T70" fmla="*/ 122 w 180"/>
                  <a:gd name="T71" fmla="*/ 21 h 176"/>
                  <a:gd name="T72" fmla="*/ 59 w 180"/>
                  <a:gd name="T73" fmla="*/ 21 h 176"/>
                  <a:gd name="T74" fmla="*/ 49 w 180"/>
                  <a:gd name="T75" fmla="*/ 81 h 176"/>
                  <a:gd name="T76" fmla="*/ 49 w 180"/>
                  <a:gd name="T77" fmla="*/ 109 h 176"/>
                  <a:gd name="T78" fmla="*/ 49 w 180"/>
                  <a:gd name="T79" fmla="*/ 81 h 176"/>
                  <a:gd name="T80" fmla="*/ 9 w 180"/>
                  <a:gd name="T81" fmla="*/ 101 h 176"/>
                  <a:gd name="T82" fmla="*/ 45 w 180"/>
                  <a:gd name="T83" fmla="*/ 167 h 176"/>
                  <a:gd name="T84" fmla="*/ 8 w 180"/>
                  <a:gd name="T85" fmla="*/ 101 h 176"/>
                  <a:gd name="T86" fmla="*/ 86 w 180"/>
                  <a:gd name="T87" fmla="*/ 101 h 176"/>
                  <a:gd name="T88" fmla="*/ 53 w 180"/>
                  <a:gd name="T89" fmla="*/ 166 h 176"/>
                  <a:gd name="T90" fmla="*/ 94 w 180"/>
                  <a:gd name="T91" fmla="*/ 101 h 176"/>
                  <a:gd name="T92" fmla="*/ 128 w 180"/>
                  <a:gd name="T93" fmla="*/ 166 h 176"/>
                  <a:gd name="T94" fmla="*/ 94 w 180"/>
                  <a:gd name="T95" fmla="*/ 101 h 176"/>
                  <a:gd name="T96" fmla="*/ 135 w 180"/>
                  <a:gd name="T97" fmla="*/ 167 h 176"/>
                  <a:gd name="T98" fmla="*/ 172 w 180"/>
                  <a:gd name="T99" fmla="*/ 10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0" h="176">
                    <a:moveTo>
                      <a:pt x="180" y="95"/>
                    </a:moveTo>
                    <a:cubicBezTo>
                      <a:pt x="180" y="95"/>
                      <a:pt x="180" y="95"/>
                      <a:pt x="180" y="95"/>
                    </a:cubicBezTo>
                    <a:cubicBezTo>
                      <a:pt x="180" y="94"/>
                      <a:pt x="179" y="94"/>
                      <a:pt x="179" y="93"/>
                    </a:cubicBezTo>
                    <a:cubicBezTo>
                      <a:pt x="179" y="93"/>
                      <a:pt x="179" y="93"/>
                      <a:pt x="179" y="93"/>
                    </a:cubicBezTo>
                    <a:cubicBezTo>
                      <a:pt x="178" y="92"/>
                      <a:pt x="178" y="92"/>
                      <a:pt x="178" y="92"/>
                    </a:cubicBezTo>
                    <a:cubicBezTo>
                      <a:pt x="178" y="92"/>
                      <a:pt x="178" y="92"/>
                      <a:pt x="178" y="92"/>
                    </a:cubicBezTo>
                    <a:cubicBezTo>
                      <a:pt x="178" y="92"/>
                      <a:pt x="177" y="92"/>
                      <a:pt x="177" y="92"/>
                    </a:cubicBezTo>
                    <a:cubicBezTo>
                      <a:pt x="135" y="74"/>
                      <a:pt x="135" y="74"/>
                      <a:pt x="135" y="74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0"/>
                      <a:pt x="135" y="19"/>
                    </a:cubicBezTo>
                    <a:cubicBezTo>
                      <a:pt x="134" y="19"/>
                      <a:pt x="134" y="19"/>
                      <a:pt x="134" y="19"/>
                    </a:cubicBezTo>
                    <a:cubicBezTo>
                      <a:pt x="134" y="19"/>
                      <a:pt x="134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1" y="0"/>
                      <a:pt x="90" y="0"/>
                      <a:pt x="89" y="0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8"/>
                      <a:pt x="47" y="19"/>
                      <a:pt x="46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0"/>
                      <a:pt x="45" y="21"/>
                      <a:pt x="45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74"/>
                      <a:pt x="45" y="74"/>
                      <a:pt x="45" y="74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1" y="93"/>
                    </a:cubicBezTo>
                    <a:cubicBezTo>
                      <a:pt x="1" y="93"/>
                      <a:pt x="1" y="93"/>
                      <a:pt x="1" y="93"/>
                    </a:cubicBezTo>
                    <a:cubicBezTo>
                      <a:pt x="1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55"/>
                      <a:pt x="1" y="157"/>
                      <a:pt x="3" y="157"/>
                    </a:cubicBezTo>
                    <a:cubicBezTo>
                      <a:pt x="48" y="176"/>
                      <a:pt x="48" y="176"/>
                      <a:pt x="48" y="176"/>
                    </a:cubicBezTo>
                    <a:cubicBezTo>
                      <a:pt x="48" y="176"/>
                      <a:pt x="49" y="176"/>
                      <a:pt x="49" y="176"/>
                    </a:cubicBezTo>
                    <a:cubicBezTo>
                      <a:pt x="50" y="176"/>
                      <a:pt x="50" y="176"/>
                      <a:pt x="51" y="176"/>
                    </a:cubicBezTo>
                    <a:cubicBezTo>
                      <a:pt x="90" y="158"/>
                      <a:pt x="90" y="158"/>
                      <a:pt x="90" y="158"/>
                    </a:cubicBezTo>
                    <a:cubicBezTo>
                      <a:pt x="130" y="176"/>
                      <a:pt x="130" y="176"/>
                      <a:pt x="130" y="176"/>
                    </a:cubicBezTo>
                    <a:cubicBezTo>
                      <a:pt x="130" y="176"/>
                      <a:pt x="131" y="176"/>
                      <a:pt x="131" y="176"/>
                    </a:cubicBezTo>
                    <a:cubicBezTo>
                      <a:pt x="132" y="176"/>
                      <a:pt x="132" y="176"/>
                      <a:pt x="133" y="176"/>
                    </a:cubicBezTo>
                    <a:cubicBezTo>
                      <a:pt x="177" y="157"/>
                      <a:pt x="177" y="157"/>
                      <a:pt x="177" y="157"/>
                    </a:cubicBezTo>
                    <a:cubicBezTo>
                      <a:pt x="179" y="157"/>
                      <a:pt x="180" y="155"/>
                      <a:pt x="180" y="154"/>
                    </a:cubicBezTo>
                    <a:cubicBezTo>
                      <a:pt x="180" y="95"/>
                      <a:pt x="180" y="95"/>
                      <a:pt x="180" y="95"/>
                    </a:cubicBezTo>
                    <a:cubicBezTo>
                      <a:pt x="180" y="95"/>
                      <a:pt x="180" y="95"/>
                      <a:pt x="180" y="95"/>
                    </a:cubicBezTo>
                    <a:close/>
                    <a:moveTo>
                      <a:pt x="131" y="81"/>
                    </a:moveTo>
                    <a:cubicBezTo>
                      <a:pt x="166" y="95"/>
                      <a:pt x="166" y="95"/>
                      <a:pt x="166" y="95"/>
                    </a:cubicBezTo>
                    <a:cubicBezTo>
                      <a:pt x="150" y="102"/>
                      <a:pt x="150" y="102"/>
                      <a:pt x="150" y="102"/>
                    </a:cubicBezTo>
                    <a:cubicBezTo>
                      <a:pt x="131" y="109"/>
                      <a:pt x="131" y="109"/>
                      <a:pt x="131" y="109"/>
                    </a:cubicBezTo>
                    <a:cubicBezTo>
                      <a:pt x="116" y="103"/>
                      <a:pt x="116" y="103"/>
                      <a:pt x="116" y="103"/>
                    </a:cubicBezTo>
                    <a:cubicBezTo>
                      <a:pt x="99" y="95"/>
                      <a:pt x="99" y="95"/>
                      <a:pt x="99" y="95"/>
                    </a:cubicBezTo>
                    <a:cubicBezTo>
                      <a:pt x="100" y="95"/>
                      <a:pt x="100" y="95"/>
                      <a:pt x="100" y="95"/>
                    </a:cubicBezTo>
                    <a:lnTo>
                      <a:pt x="131" y="81"/>
                    </a:lnTo>
                    <a:close/>
                    <a:moveTo>
                      <a:pt x="128" y="74"/>
                    </a:moveTo>
                    <a:cubicBezTo>
                      <a:pt x="94" y="89"/>
                      <a:pt x="94" y="89"/>
                      <a:pt x="94" y="89"/>
                    </a:cubicBezTo>
                    <a:cubicBezTo>
                      <a:pt x="94" y="41"/>
                      <a:pt x="94" y="41"/>
                      <a:pt x="94" y="41"/>
                    </a:cubicBezTo>
                    <a:cubicBezTo>
                      <a:pt x="128" y="27"/>
                      <a:pt x="128" y="27"/>
                      <a:pt x="128" y="27"/>
                    </a:cubicBezTo>
                    <a:lnTo>
                      <a:pt x="128" y="74"/>
                    </a:lnTo>
                    <a:close/>
                    <a:moveTo>
                      <a:pt x="86" y="41"/>
                    </a:moveTo>
                    <a:cubicBezTo>
                      <a:pt x="86" y="89"/>
                      <a:pt x="86" y="89"/>
                      <a:pt x="86" y="89"/>
                    </a:cubicBezTo>
                    <a:cubicBezTo>
                      <a:pt x="53" y="74"/>
                      <a:pt x="53" y="74"/>
                      <a:pt x="53" y="74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75" y="37"/>
                      <a:pt x="75" y="37"/>
                      <a:pt x="75" y="37"/>
                    </a:cubicBezTo>
                    <a:lnTo>
                      <a:pt x="86" y="41"/>
                    </a:lnTo>
                    <a:close/>
                    <a:moveTo>
                      <a:pt x="90" y="8"/>
                    </a:moveTo>
                    <a:cubicBezTo>
                      <a:pt x="122" y="21"/>
                      <a:pt x="122" y="21"/>
                      <a:pt x="122" y="21"/>
                    </a:cubicBezTo>
                    <a:cubicBezTo>
                      <a:pt x="90" y="35"/>
                      <a:pt x="90" y="35"/>
                      <a:pt x="90" y="35"/>
                    </a:cubicBezTo>
                    <a:cubicBezTo>
                      <a:pt x="59" y="21"/>
                      <a:pt x="59" y="21"/>
                      <a:pt x="59" y="21"/>
                    </a:cubicBezTo>
                    <a:lnTo>
                      <a:pt x="90" y="8"/>
                    </a:lnTo>
                    <a:close/>
                    <a:moveTo>
                      <a:pt x="49" y="81"/>
                    </a:moveTo>
                    <a:cubicBezTo>
                      <a:pt x="81" y="95"/>
                      <a:pt x="81" y="95"/>
                      <a:pt x="81" y="95"/>
                    </a:cubicBezTo>
                    <a:cubicBezTo>
                      <a:pt x="49" y="109"/>
                      <a:pt x="49" y="109"/>
                      <a:pt x="49" y="109"/>
                    </a:cubicBezTo>
                    <a:cubicBezTo>
                      <a:pt x="14" y="95"/>
                      <a:pt x="14" y="95"/>
                      <a:pt x="14" y="95"/>
                    </a:cubicBezTo>
                    <a:lnTo>
                      <a:pt x="49" y="81"/>
                    </a:lnTo>
                    <a:close/>
                    <a:moveTo>
                      <a:pt x="8" y="101"/>
                    </a:moveTo>
                    <a:cubicBezTo>
                      <a:pt x="9" y="101"/>
                      <a:pt x="9" y="101"/>
                      <a:pt x="9" y="101"/>
                    </a:cubicBezTo>
                    <a:cubicBezTo>
                      <a:pt x="45" y="116"/>
                      <a:pt x="45" y="116"/>
                      <a:pt x="45" y="116"/>
                    </a:cubicBezTo>
                    <a:cubicBezTo>
                      <a:pt x="45" y="167"/>
                      <a:pt x="45" y="167"/>
                      <a:pt x="45" y="167"/>
                    </a:cubicBezTo>
                    <a:cubicBezTo>
                      <a:pt x="8" y="151"/>
                      <a:pt x="8" y="151"/>
                      <a:pt x="8" y="151"/>
                    </a:cubicBezTo>
                    <a:lnTo>
                      <a:pt x="8" y="101"/>
                    </a:lnTo>
                    <a:close/>
                    <a:moveTo>
                      <a:pt x="53" y="116"/>
                    </a:moveTo>
                    <a:cubicBezTo>
                      <a:pt x="86" y="101"/>
                      <a:pt x="86" y="101"/>
                      <a:pt x="86" y="101"/>
                    </a:cubicBezTo>
                    <a:cubicBezTo>
                      <a:pt x="86" y="151"/>
                      <a:pt x="86" y="151"/>
                      <a:pt x="86" y="151"/>
                    </a:cubicBezTo>
                    <a:cubicBezTo>
                      <a:pt x="53" y="166"/>
                      <a:pt x="53" y="166"/>
                      <a:pt x="53" y="166"/>
                    </a:cubicBezTo>
                    <a:lnTo>
                      <a:pt x="53" y="116"/>
                    </a:lnTo>
                    <a:close/>
                    <a:moveTo>
                      <a:pt x="94" y="101"/>
                    </a:moveTo>
                    <a:cubicBezTo>
                      <a:pt x="128" y="116"/>
                      <a:pt x="128" y="116"/>
                      <a:pt x="128" y="116"/>
                    </a:cubicBezTo>
                    <a:cubicBezTo>
                      <a:pt x="128" y="166"/>
                      <a:pt x="128" y="166"/>
                      <a:pt x="128" y="166"/>
                    </a:cubicBezTo>
                    <a:cubicBezTo>
                      <a:pt x="94" y="151"/>
                      <a:pt x="94" y="151"/>
                      <a:pt x="94" y="151"/>
                    </a:cubicBezTo>
                    <a:lnTo>
                      <a:pt x="94" y="101"/>
                    </a:lnTo>
                    <a:close/>
                    <a:moveTo>
                      <a:pt x="172" y="151"/>
                    </a:moveTo>
                    <a:cubicBezTo>
                      <a:pt x="135" y="167"/>
                      <a:pt x="135" y="167"/>
                      <a:pt x="135" y="167"/>
                    </a:cubicBezTo>
                    <a:cubicBezTo>
                      <a:pt x="135" y="116"/>
                      <a:pt x="135" y="116"/>
                      <a:pt x="135" y="116"/>
                    </a:cubicBezTo>
                    <a:cubicBezTo>
                      <a:pt x="172" y="101"/>
                      <a:pt x="172" y="101"/>
                      <a:pt x="172" y="101"/>
                    </a:cubicBezTo>
                    <a:lnTo>
                      <a:pt x="172" y="1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b="1" dirty="0">
                  <a:latin typeface="Lato" panose="020F0502020204030203" pitchFamily="34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A089354-2733-A0BA-54B7-1990DE82D675}"/>
                </a:ext>
              </a:extLst>
            </p:cNvPr>
            <p:cNvSpPr txBox="1"/>
            <p:nvPr/>
          </p:nvSpPr>
          <p:spPr>
            <a:xfrm>
              <a:off x="7569989" y="1136230"/>
              <a:ext cx="66414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lang="en-GB" sz="2800" b="1" dirty="0">
                  <a:latin typeface="Calibri" panose="020F0502020204030204"/>
                </a:rPr>
                <a:t>Age: 2-5 Years.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91D090C-9A35-32EB-CC48-C517C7C8804B}"/>
              </a:ext>
            </a:extLst>
          </p:cNvPr>
          <p:cNvGrpSpPr/>
          <p:nvPr/>
        </p:nvGrpSpPr>
        <p:grpSpPr>
          <a:xfrm>
            <a:off x="6680244" y="2466151"/>
            <a:ext cx="7240986" cy="1993325"/>
            <a:chOff x="7097773" y="2490077"/>
            <a:chExt cx="7240986" cy="1993325"/>
          </a:xfrm>
        </p:grpSpPr>
        <p:grpSp>
          <p:nvGrpSpPr>
            <p:cNvPr id="52" name="Group 51"/>
            <p:cNvGrpSpPr/>
            <p:nvPr/>
          </p:nvGrpSpPr>
          <p:grpSpPr>
            <a:xfrm>
              <a:off x="7097773" y="3821014"/>
              <a:ext cx="662388" cy="662388"/>
              <a:chOff x="7833458" y="3435535"/>
              <a:chExt cx="662388" cy="662388"/>
            </a:xfrm>
          </p:grpSpPr>
          <p:sp>
            <p:nvSpPr>
              <p:cNvPr id="31" name="Oval 82"/>
              <p:cNvSpPr>
                <a:spLocks noChangeArrowheads="1"/>
              </p:cNvSpPr>
              <p:nvPr/>
            </p:nvSpPr>
            <p:spPr bwMode="auto">
              <a:xfrm>
                <a:off x="7833458" y="3435535"/>
                <a:ext cx="662388" cy="662388"/>
              </a:xfrm>
              <a:prstGeom prst="ellipse">
                <a:avLst/>
              </a:prstGeom>
              <a:solidFill>
                <a:schemeClr val="accent4"/>
              </a:solidFill>
              <a:ln w="180975"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b="1" dirty="0">
                  <a:latin typeface="Lato" panose="020F0502020204030203" pitchFamily="34" charset="0"/>
                </a:endParaRP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8028772" y="3617456"/>
                <a:ext cx="305545" cy="306993"/>
                <a:chOff x="12606338" y="10871200"/>
                <a:chExt cx="669925" cy="673100"/>
              </a:xfrm>
              <a:solidFill>
                <a:schemeClr val="bg1"/>
              </a:solidFill>
            </p:grpSpPr>
            <p:sp>
              <p:nvSpPr>
                <p:cNvPr id="34" name="Freeform 42"/>
                <p:cNvSpPr>
                  <a:spLocks noEditPoints="1"/>
                </p:cNvSpPr>
                <p:nvPr/>
              </p:nvSpPr>
              <p:spPr bwMode="auto">
                <a:xfrm>
                  <a:off x="12606338" y="10875963"/>
                  <a:ext cx="655638" cy="660400"/>
                </a:xfrm>
                <a:custGeom>
                  <a:avLst/>
                  <a:gdLst>
                    <a:gd name="T0" fmla="*/ 169 w 174"/>
                    <a:gd name="T1" fmla="*/ 50 h 176"/>
                    <a:gd name="T2" fmla="*/ 174 w 174"/>
                    <a:gd name="T3" fmla="*/ 37 h 176"/>
                    <a:gd name="T4" fmla="*/ 169 w 174"/>
                    <a:gd name="T5" fmla="*/ 24 h 176"/>
                    <a:gd name="T6" fmla="*/ 152 w 174"/>
                    <a:gd name="T7" fmla="*/ 7 h 176"/>
                    <a:gd name="T8" fmla="*/ 128 w 174"/>
                    <a:gd name="T9" fmla="*/ 7 h 176"/>
                    <a:gd name="T10" fmla="*/ 21 w 174"/>
                    <a:gd name="T11" fmla="*/ 113 h 176"/>
                    <a:gd name="T12" fmla="*/ 20 w 174"/>
                    <a:gd name="T13" fmla="*/ 115 h 176"/>
                    <a:gd name="T14" fmla="*/ 1 w 174"/>
                    <a:gd name="T15" fmla="*/ 163 h 176"/>
                    <a:gd name="T16" fmla="*/ 3 w 174"/>
                    <a:gd name="T17" fmla="*/ 173 h 176"/>
                    <a:gd name="T18" fmla="*/ 10 w 174"/>
                    <a:gd name="T19" fmla="*/ 176 h 176"/>
                    <a:gd name="T20" fmla="*/ 13 w 174"/>
                    <a:gd name="T21" fmla="*/ 175 h 176"/>
                    <a:gd name="T22" fmla="*/ 61 w 174"/>
                    <a:gd name="T23" fmla="*/ 156 h 176"/>
                    <a:gd name="T24" fmla="*/ 63 w 174"/>
                    <a:gd name="T25" fmla="*/ 155 h 176"/>
                    <a:gd name="T26" fmla="*/ 169 w 174"/>
                    <a:gd name="T27" fmla="*/ 50 h 176"/>
                    <a:gd name="T28" fmla="*/ 31 w 174"/>
                    <a:gd name="T29" fmla="*/ 160 h 176"/>
                    <a:gd name="T30" fmla="*/ 16 w 174"/>
                    <a:gd name="T31" fmla="*/ 145 h 176"/>
                    <a:gd name="T32" fmla="*/ 25 w 174"/>
                    <a:gd name="T33" fmla="*/ 123 h 176"/>
                    <a:gd name="T34" fmla="*/ 54 w 174"/>
                    <a:gd name="T35" fmla="*/ 151 h 176"/>
                    <a:gd name="T36" fmla="*/ 31 w 174"/>
                    <a:gd name="T37" fmla="*/ 160 h 176"/>
                    <a:gd name="T38" fmla="*/ 133 w 174"/>
                    <a:gd name="T39" fmla="*/ 12 h 176"/>
                    <a:gd name="T40" fmla="*/ 146 w 174"/>
                    <a:gd name="T41" fmla="*/ 12 h 176"/>
                    <a:gd name="T42" fmla="*/ 163 w 174"/>
                    <a:gd name="T43" fmla="*/ 29 h 176"/>
                    <a:gd name="T44" fmla="*/ 167 w 174"/>
                    <a:gd name="T45" fmla="*/ 37 h 176"/>
                    <a:gd name="T46" fmla="*/ 163 w 174"/>
                    <a:gd name="T47" fmla="*/ 45 h 176"/>
                    <a:gd name="T48" fmla="*/ 61 w 174"/>
                    <a:gd name="T49" fmla="*/ 147 h 176"/>
                    <a:gd name="T50" fmla="*/ 50 w 174"/>
                    <a:gd name="T51" fmla="*/ 137 h 176"/>
                    <a:gd name="T52" fmla="*/ 134 w 174"/>
                    <a:gd name="T53" fmla="*/ 53 h 176"/>
                    <a:gd name="T54" fmla="*/ 134 w 174"/>
                    <a:gd name="T55" fmla="*/ 47 h 176"/>
                    <a:gd name="T56" fmla="*/ 129 w 174"/>
                    <a:gd name="T57" fmla="*/ 47 h 176"/>
                    <a:gd name="T58" fmla="*/ 45 w 174"/>
                    <a:gd name="T59" fmla="*/ 132 h 176"/>
                    <a:gd name="T60" fmla="*/ 29 w 174"/>
                    <a:gd name="T61" fmla="*/ 116 h 176"/>
                    <a:gd name="T62" fmla="*/ 133 w 174"/>
                    <a:gd name="T63" fmla="*/ 12 h 176"/>
                    <a:gd name="T64" fmla="*/ 10 w 174"/>
                    <a:gd name="T65" fmla="*/ 168 h 176"/>
                    <a:gd name="T66" fmla="*/ 9 w 174"/>
                    <a:gd name="T67" fmla="*/ 168 h 176"/>
                    <a:gd name="T68" fmla="*/ 8 w 174"/>
                    <a:gd name="T69" fmla="*/ 166 h 176"/>
                    <a:gd name="T70" fmla="*/ 13 w 174"/>
                    <a:gd name="T71" fmla="*/ 153 h 176"/>
                    <a:gd name="T72" fmla="*/ 24 w 174"/>
                    <a:gd name="T73" fmla="*/ 163 h 176"/>
                    <a:gd name="T74" fmla="*/ 10 w 174"/>
                    <a:gd name="T75" fmla="*/ 168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74" h="176">
                      <a:moveTo>
                        <a:pt x="169" y="50"/>
                      </a:moveTo>
                      <a:cubicBezTo>
                        <a:pt x="172" y="47"/>
                        <a:pt x="174" y="42"/>
                        <a:pt x="174" y="37"/>
                      </a:cubicBezTo>
                      <a:cubicBezTo>
                        <a:pt x="174" y="32"/>
                        <a:pt x="172" y="27"/>
                        <a:pt x="169" y="24"/>
                      </a:cubicBezTo>
                      <a:cubicBezTo>
                        <a:pt x="152" y="7"/>
                        <a:pt x="152" y="7"/>
                        <a:pt x="152" y="7"/>
                      </a:cubicBezTo>
                      <a:cubicBezTo>
                        <a:pt x="145" y="0"/>
                        <a:pt x="134" y="0"/>
                        <a:pt x="128" y="7"/>
                      </a:cubicBezTo>
                      <a:cubicBezTo>
                        <a:pt x="21" y="113"/>
                        <a:pt x="21" y="113"/>
                        <a:pt x="21" y="113"/>
                      </a:cubicBezTo>
                      <a:cubicBezTo>
                        <a:pt x="21" y="114"/>
                        <a:pt x="20" y="115"/>
                        <a:pt x="20" y="115"/>
                      </a:cubicBezTo>
                      <a:cubicBezTo>
                        <a:pt x="19" y="119"/>
                        <a:pt x="14" y="130"/>
                        <a:pt x="1" y="163"/>
                      </a:cubicBezTo>
                      <a:cubicBezTo>
                        <a:pt x="0" y="166"/>
                        <a:pt x="1" y="170"/>
                        <a:pt x="3" y="173"/>
                      </a:cubicBezTo>
                      <a:cubicBezTo>
                        <a:pt x="5" y="175"/>
                        <a:pt x="8" y="176"/>
                        <a:pt x="10" y="176"/>
                      </a:cubicBezTo>
                      <a:cubicBezTo>
                        <a:pt x="11" y="176"/>
                        <a:pt x="12" y="176"/>
                        <a:pt x="13" y="175"/>
                      </a:cubicBezTo>
                      <a:cubicBezTo>
                        <a:pt x="47" y="162"/>
                        <a:pt x="57" y="158"/>
                        <a:pt x="61" y="156"/>
                      </a:cubicBezTo>
                      <a:cubicBezTo>
                        <a:pt x="62" y="156"/>
                        <a:pt x="63" y="156"/>
                        <a:pt x="63" y="155"/>
                      </a:cubicBezTo>
                      <a:lnTo>
                        <a:pt x="169" y="50"/>
                      </a:lnTo>
                      <a:close/>
                      <a:moveTo>
                        <a:pt x="31" y="160"/>
                      </a:moveTo>
                      <a:cubicBezTo>
                        <a:pt x="16" y="145"/>
                        <a:pt x="16" y="145"/>
                        <a:pt x="16" y="145"/>
                      </a:cubicBezTo>
                      <a:cubicBezTo>
                        <a:pt x="20" y="136"/>
                        <a:pt x="23" y="128"/>
                        <a:pt x="25" y="123"/>
                      </a:cubicBezTo>
                      <a:cubicBezTo>
                        <a:pt x="54" y="151"/>
                        <a:pt x="54" y="151"/>
                        <a:pt x="54" y="151"/>
                      </a:cubicBezTo>
                      <a:cubicBezTo>
                        <a:pt x="49" y="153"/>
                        <a:pt x="40" y="157"/>
                        <a:pt x="31" y="160"/>
                      </a:cubicBezTo>
                      <a:close/>
                      <a:moveTo>
                        <a:pt x="133" y="12"/>
                      </a:moveTo>
                      <a:cubicBezTo>
                        <a:pt x="137" y="8"/>
                        <a:pt x="143" y="8"/>
                        <a:pt x="146" y="12"/>
                      </a:cubicBezTo>
                      <a:cubicBezTo>
                        <a:pt x="163" y="29"/>
                        <a:pt x="163" y="29"/>
                        <a:pt x="163" y="29"/>
                      </a:cubicBezTo>
                      <a:cubicBezTo>
                        <a:pt x="165" y="31"/>
                        <a:pt x="167" y="34"/>
                        <a:pt x="167" y="37"/>
                      </a:cubicBezTo>
                      <a:cubicBezTo>
                        <a:pt x="167" y="40"/>
                        <a:pt x="165" y="43"/>
                        <a:pt x="163" y="45"/>
                      </a:cubicBezTo>
                      <a:cubicBezTo>
                        <a:pt x="61" y="147"/>
                        <a:pt x="61" y="147"/>
                        <a:pt x="61" y="147"/>
                      </a:cubicBezTo>
                      <a:cubicBezTo>
                        <a:pt x="50" y="137"/>
                        <a:pt x="50" y="137"/>
                        <a:pt x="50" y="137"/>
                      </a:cubicBezTo>
                      <a:cubicBezTo>
                        <a:pt x="134" y="53"/>
                        <a:pt x="134" y="53"/>
                        <a:pt x="134" y="53"/>
                      </a:cubicBezTo>
                      <a:cubicBezTo>
                        <a:pt x="136" y="51"/>
                        <a:pt x="136" y="49"/>
                        <a:pt x="134" y="47"/>
                      </a:cubicBezTo>
                      <a:cubicBezTo>
                        <a:pt x="133" y="46"/>
                        <a:pt x="131" y="46"/>
                        <a:pt x="129" y="47"/>
                      </a:cubicBezTo>
                      <a:cubicBezTo>
                        <a:pt x="45" y="132"/>
                        <a:pt x="45" y="132"/>
                        <a:pt x="45" y="132"/>
                      </a:cubicBezTo>
                      <a:cubicBezTo>
                        <a:pt x="29" y="116"/>
                        <a:pt x="29" y="116"/>
                        <a:pt x="29" y="116"/>
                      </a:cubicBezTo>
                      <a:lnTo>
                        <a:pt x="133" y="12"/>
                      </a:lnTo>
                      <a:close/>
                      <a:moveTo>
                        <a:pt x="10" y="168"/>
                      </a:moveTo>
                      <a:cubicBezTo>
                        <a:pt x="10" y="168"/>
                        <a:pt x="9" y="168"/>
                        <a:pt x="9" y="168"/>
                      </a:cubicBezTo>
                      <a:cubicBezTo>
                        <a:pt x="8" y="167"/>
                        <a:pt x="8" y="167"/>
                        <a:pt x="8" y="166"/>
                      </a:cubicBezTo>
                      <a:cubicBezTo>
                        <a:pt x="10" y="162"/>
                        <a:pt x="12" y="157"/>
                        <a:pt x="13" y="153"/>
                      </a:cubicBezTo>
                      <a:cubicBezTo>
                        <a:pt x="24" y="163"/>
                        <a:pt x="24" y="163"/>
                        <a:pt x="24" y="163"/>
                      </a:cubicBezTo>
                      <a:cubicBezTo>
                        <a:pt x="19" y="165"/>
                        <a:pt x="14" y="167"/>
                        <a:pt x="10" y="1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b="1" dirty="0"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35" name="Freeform 43"/>
                <p:cNvSpPr>
                  <a:spLocks/>
                </p:cNvSpPr>
                <p:nvPr/>
              </p:nvSpPr>
              <p:spPr bwMode="auto">
                <a:xfrm>
                  <a:off x="12606338" y="10871200"/>
                  <a:ext cx="327025" cy="327025"/>
                </a:xfrm>
                <a:custGeom>
                  <a:avLst/>
                  <a:gdLst>
                    <a:gd name="T0" fmla="*/ 36 w 87"/>
                    <a:gd name="T1" fmla="*/ 86 h 87"/>
                    <a:gd name="T2" fmla="*/ 39 w 87"/>
                    <a:gd name="T3" fmla="*/ 87 h 87"/>
                    <a:gd name="T4" fmla="*/ 41 w 87"/>
                    <a:gd name="T5" fmla="*/ 86 h 87"/>
                    <a:gd name="T6" fmla="*/ 41 w 87"/>
                    <a:gd name="T7" fmla="*/ 80 h 87"/>
                    <a:gd name="T8" fmla="*/ 36 w 87"/>
                    <a:gd name="T9" fmla="*/ 75 h 87"/>
                    <a:gd name="T10" fmla="*/ 43 w 87"/>
                    <a:gd name="T11" fmla="*/ 68 h 87"/>
                    <a:gd name="T12" fmla="*/ 43 w 87"/>
                    <a:gd name="T13" fmla="*/ 63 h 87"/>
                    <a:gd name="T14" fmla="*/ 38 w 87"/>
                    <a:gd name="T15" fmla="*/ 63 h 87"/>
                    <a:gd name="T16" fmla="*/ 31 w 87"/>
                    <a:gd name="T17" fmla="*/ 70 h 87"/>
                    <a:gd name="T18" fmla="*/ 23 w 87"/>
                    <a:gd name="T19" fmla="*/ 62 h 87"/>
                    <a:gd name="T20" fmla="*/ 45 w 87"/>
                    <a:gd name="T21" fmla="*/ 41 h 87"/>
                    <a:gd name="T22" fmla="*/ 45 w 87"/>
                    <a:gd name="T23" fmla="*/ 35 h 87"/>
                    <a:gd name="T24" fmla="*/ 39 w 87"/>
                    <a:gd name="T25" fmla="*/ 35 h 87"/>
                    <a:gd name="T26" fmla="*/ 18 w 87"/>
                    <a:gd name="T27" fmla="*/ 57 h 87"/>
                    <a:gd name="T28" fmla="*/ 9 w 87"/>
                    <a:gd name="T29" fmla="*/ 48 h 87"/>
                    <a:gd name="T30" fmla="*/ 48 w 87"/>
                    <a:gd name="T31" fmla="*/ 10 h 87"/>
                    <a:gd name="T32" fmla="*/ 80 w 87"/>
                    <a:gd name="T33" fmla="*/ 42 h 87"/>
                    <a:gd name="T34" fmla="*/ 85 w 87"/>
                    <a:gd name="T35" fmla="*/ 42 h 87"/>
                    <a:gd name="T36" fmla="*/ 85 w 87"/>
                    <a:gd name="T37" fmla="*/ 37 h 87"/>
                    <a:gd name="T38" fmla="*/ 50 w 87"/>
                    <a:gd name="T39" fmla="*/ 2 h 87"/>
                    <a:gd name="T40" fmla="*/ 48 w 87"/>
                    <a:gd name="T41" fmla="*/ 0 h 87"/>
                    <a:gd name="T42" fmla="*/ 45 w 87"/>
                    <a:gd name="T43" fmla="*/ 2 h 87"/>
                    <a:gd name="T44" fmla="*/ 1 w 87"/>
                    <a:gd name="T45" fmla="*/ 45 h 87"/>
                    <a:gd name="T46" fmla="*/ 1 w 87"/>
                    <a:gd name="T47" fmla="*/ 51 h 87"/>
                    <a:gd name="T48" fmla="*/ 36 w 87"/>
                    <a:gd name="T49" fmla="*/ 86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7" h="87">
                      <a:moveTo>
                        <a:pt x="36" y="86"/>
                      </a:moveTo>
                      <a:cubicBezTo>
                        <a:pt x="37" y="86"/>
                        <a:pt x="38" y="87"/>
                        <a:pt x="39" y="87"/>
                      </a:cubicBezTo>
                      <a:cubicBezTo>
                        <a:pt x="40" y="87"/>
                        <a:pt x="41" y="86"/>
                        <a:pt x="41" y="86"/>
                      </a:cubicBezTo>
                      <a:cubicBezTo>
                        <a:pt x="43" y="84"/>
                        <a:pt x="43" y="82"/>
                        <a:pt x="41" y="80"/>
                      </a:cubicBezTo>
                      <a:cubicBezTo>
                        <a:pt x="36" y="75"/>
                        <a:pt x="36" y="75"/>
                        <a:pt x="36" y="75"/>
                      </a:cubicBezTo>
                      <a:cubicBezTo>
                        <a:pt x="43" y="68"/>
                        <a:pt x="43" y="68"/>
                        <a:pt x="43" y="68"/>
                      </a:cubicBezTo>
                      <a:cubicBezTo>
                        <a:pt x="45" y="67"/>
                        <a:pt x="45" y="64"/>
                        <a:pt x="43" y="63"/>
                      </a:cubicBezTo>
                      <a:cubicBezTo>
                        <a:pt x="42" y="61"/>
                        <a:pt x="39" y="61"/>
                        <a:pt x="38" y="63"/>
                      </a:cubicBezTo>
                      <a:cubicBezTo>
                        <a:pt x="31" y="70"/>
                        <a:pt x="31" y="70"/>
                        <a:pt x="31" y="70"/>
                      </a:cubicBezTo>
                      <a:cubicBezTo>
                        <a:pt x="23" y="62"/>
                        <a:pt x="23" y="62"/>
                        <a:pt x="23" y="62"/>
                      </a:cubicBezTo>
                      <a:cubicBezTo>
                        <a:pt x="45" y="41"/>
                        <a:pt x="45" y="41"/>
                        <a:pt x="45" y="41"/>
                      </a:cubicBezTo>
                      <a:cubicBezTo>
                        <a:pt x="46" y="39"/>
                        <a:pt x="46" y="37"/>
                        <a:pt x="45" y="35"/>
                      </a:cubicBezTo>
                      <a:cubicBezTo>
                        <a:pt x="43" y="34"/>
                        <a:pt x="41" y="34"/>
                        <a:pt x="39" y="35"/>
                      </a:cubicBezTo>
                      <a:cubicBezTo>
                        <a:pt x="18" y="57"/>
                        <a:pt x="18" y="57"/>
                        <a:pt x="18" y="57"/>
                      </a:cubicBezTo>
                      <a:cubicBezTo>
                        <a:pt x="9" y="48"/>
                        <a:pt x="9" y="48"/>
                        <a:pt x="9" y="48"/>
                      </a:cubicBezTo>
                      <a:cubicBezTo>
                        <a:pt x="48" y="10"/>
                        <a:pt x="48" y="10"/>
                        <a:pt x="48" y="10"/>
                      </a:cubicBezTo>
                      <a:cubicBezTo>
                        <a:pt x="80" y="42"/>
                        <a:pt x="80" y="42"/>
                        <a:pt x="80" y="42"/>
                      </a:cubicBezTo>
                      <a:cubicBezTo>
                        <a:pt x="81" y="43"/>
                        <a:pt x="84" y="43"/>
                        <a:pt x="85" y="42"/>
                      </a:cubicBezTo>
                      <a:cubicBezTo>
                        <a:pt x="87" y="40"/>
                        <a:pt x="87" y="38"/>
                        <a:pt x="85" y="37"/>
                      </a:cubicBezTo>
                      <a:cubicBezTo>
                        <a:pt x="50" y="2"/>
                        <a:pt x="50" y="2"/>
                        <a:pt x="50" y="2"/>
                      </a:cubicBezTo>
                      <a:cubicBezTo>
                        <a:pt x="50" y="1"/>
                        <a:pt x="49" y="0"/>
                        <a:pt x="48" y="0"/>
                      </a:cubicBezTo>
                      <a:cubicBezTo>
                        <a:pt x="47" y="0"/>
                        <a:pt x="46" y="1"/>
                        <a:pt x="45" y="2"/>
                      </a:cubicBezTo>
                      <a:cubicBezTo>
                        <a:pt x="1" y="45"/>
                        <a:pt x="1" y="45"/>
                        <a:pt x="1" y="45"/>
                      </a:cubicBezTo>
                      <a:cubicBezTo>
                        <a:pt x="0" y="47"/>
                        <a:pt x="0" y="49"/>
                        <a:pt x="1" y="51"/>
                      </a:cubicBezTo>
                      <a:lnTo>
                        <a:pt x="36" y="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b="1" dirty="0"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36" name="Freeform 44"/>
                <p:cNvSpPr>
                  <a:spLocks/>
                </p:cNvSpPr>
                <p:nvPr/>
              </p:nvSpPr>
              <p:spPr bwMode="auto">
                <a:xfrm>
                  <a:off x="12949238" y="11214100"/>
                  <a:ext cx="327025" cy="330200"/>
                </a:xfrm>
                <a:custGeom>
                  <a:avLst/>
                  <a:gdLst>
                    <a:gd name="T0" fmla="*/ 86 w 87"/>
                    <a:gd name="T1" fmla="*/ 38 h 88"/>
                    <a:gd name="T2" fmla="*/ 50 w 87"/>
                    <a:gd name="T3" fmla="*/ 2 h 88"/>
                    <a:gd name="T4" fmla="*/ 45 w 87"/>
                    <a:gd name="T5" fmla="*/ 2 h 88"/>
                    <a:gd name="T6" fmla="*/ 45 w 87"/>
                    <a:gd name="T7" fmla="*/ 7 h 88"/>
                    <a:gd name="T8" fmla="*/ 78 w 87"/>
                    <a:gd name="T9" fmla="*/ 40 h 88"/>
                    <a:gd name="T10" fmla="*/ 40 w 87"/>
                    <a:gd name="T11" fmla="*/ 79 h 88"/>
                    <a:gd name="T12" fmla="*/ 31 w 87"/>
                    <a:gd name="T13" fmla="*/ 70 h 88"/>
                    <a:gd name="T14" fmla="*/ 53 w 87"/>
                    <a:gd name="T15" fmla="*/ 49 h 88"/>
                    <a:gd name="T16" fmla="*/ 53 w 87"/>
                    <a:gd name="T17" fmla="*/ 44 h 88"/>
                    <a:gd name="T18" fmla="*/ 48 w 87"/>
                    <a:gd name="T19" fmla="*/ 44 h 88"/>
                    <a:gd name="T20" fmla="*/ 26 w 87"/>
                    <a:gd name="T21" fmla="*/ 65 h 88"/>
                    <a:gd name="T22" fmla="*/ 18 w 87"/>
                    <a:gd name="T23" fmla="*/ 57 h 88"/>
                    <a:gd name="T24" fmla="*/ 25 w 87"/>
                    <a:gd name="T25" fmla="*/ 50 h 88"/>
                    <a:gd name="T26" fmla="*/ 25 w 87"/>
                    <a:gd name="T27" fmla="*/ 44 h 88"/>
                    <a:gd name="T28" fmla="*/ 20 w 87"/>
                    <a:gd name="T29" fmla="*/ 44 h 88"/>
                    <a:gd name="T30" fmla="*/ 12 w 87"/>
                    <a:gd name="T31" fmla="*/ 51 h 88"/>
                    <a:gd name="T32" fmla="*/ 6 w 87"/>
                    <a:gd name="T33" fmla="*/ 45 h 88"/>
                    <a:gd name="T34" fmla="*/ 1 w 87"/>
                    <a:gd name="T35" fmla="*/ 45 h 88"/>
                    <a:gd name="T36" fmla="*/ 1 w 87"/>
                    <a:gd name="T37" fmla="*/ 51 h 88"/>
                    <a:gd name="T38" fmla="*/ 37 w 87"/>
                    <a:gd name="T39" fmla="*/ 87 h 88"/>
                    <a:gd name="T40" fmla="*/ 40 w 87"/>
                    <a:gd name="T41" fmla="*/ 88 h 88"/>
                    <a:gd name="T42" fmla="*/ 42 w 87"/>
                    <a:gd name="T43" fmla="*/ 87 h 88"/>
                    <a:gd name="T44" fmla="*/ 86 w 87"/>
                    <a:gd name="T45" fmla="*/ 43 h 88"/>
                    <a:gd name="T46" fmla="*/ 87 w 87"/>
                    <a:gd name="T47" fmla="*/ 40 h 88"/>
                    <a:gd name="T48" fmla="*/ 86 w 87"/>
                    <a:gd name="T49" fmla="*/ 3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7" h="88">
                      <a:moveTo>
                        <a:pt x="86" y="38"/>
                      </a:moveTo>
                      <a:cubicBezTo>
                        <a:pt x="50" y="2"/>
                        <a:pt x="50" y="2"/>
                        <a:pt x="50" y="2"/>
                      </a:cubicBezTo>
                      <a:cubicBezTo>
                        <a:pt x="49" y="0"/>
                        <a:pt x="46" y="0"/>
                        <a:pt x="45" y="2"/>
                      </a:cubicBezTo>
                      <a:cubicBezTo>
                        <a:pt x="43" y="3"/>
                        <a:pt x="43" y="5"/>
                        <a:pt x="45" y="7"/>
                      </a:cubicBezTo>
                      <a:cubicBezTo>
                        <a:pt x="78" y="40"/>
                        <a:pt x="78" y="40"/>
                        <a:pt x="78" y="40"/>
                      </a:cubicBezTo>
                      <a:cubicBezTo>
                        <a:pt x="40" y="79"/>
                        <a:pt x="40" y="79"/>
                        <a:pt x="40" y="79"/>
                      </a:cubicBezTo>
                      <a:cubicBezTo>
                        <a:pt x="31" y="70"/>
                        <a:pt x="31" y="70"/>
                        <a:pt x="31" y="70"/>
                      </a:cubicBezTo>
                      <a:cubicBezTo>
                        <a:pt x="53" y="49"/>
                        <a:pt x="53" y="49"/>
                        <a:pt x="53" y="49"/>
                      </a:cubicBezTo>
                      <a:cubicBezTo>
                        <a:pt x="54" y="47"/>
                        <a:pt x="54" y="45"/>
                        <a:pt x="53" y="44"/>
                      </a:cubicBezTo>
                      <a:cubicBezTo>
                        <a:pt x="51" y="42"/>
                        <a:pt x="49" y="42"/>
                        <a:pt x="48" y="44"/>
                      </a:cubicBezTo>
                      <a:cubicBezTo>
                        <a:pt x="26" y="65"/>
                        <a:pt x="26" y="65"/>
                        <a:pt x="26" y="65"/>
                      </a:cubicBezTo>
                      <a:cubicBezTo>
                        <a:pt x="18" y="57"/>
                        <a:pt x="18" y="57"/>
                        <a:pt x="18" y="57"/>
                      </a:cubicBezTo>
                      <a:cubicBezTo>
                        <a:pt x="25" y="50"/>
                        <a:pt x="25" y="50"/>
                        <a:pt x="25" y="50"/>
                      </a:cubicBezTo>
                      <a:cubicBezTo>
                        <a:pt x="26" y="48"/>
                        <a:pt x="26" y="46"/>
                        <a:pt x="25" y="44"/>
                      </a:cubicBezTo>
                      <a:cubicBezTo>
                        <a:pt x="23" y="43"/>
                        <a:pt x="21" y="43"/>
                        <a:pt x="20" y="44"/>
                      </a:cubicBezTo>
                      <a:cubicBezTo>
                        <a:pt x="12" y="51"/>
                        <a:pt x="12" y="51"/>
                        <a:pt x="12" y="51"/>
                      </a:cubicBezTo>
                      <a:cubicBezTo>
                        <a:pt x="6" y="45"/>
                        <a:pt x="6" y="45"/>
                        <a:pt x="6" y="45"/>
                      </a:cubicBezTo>
                      <a:cubicBezTo>
                        <a:pt x="5" y="44"/>
                        <a:pt x="3" y="44"/>
                        <a:pt x="1" y="45"/>
                      </a:cubicBezTo>
                      <a:cubicBezTo>
                        <a:pt x="0" y="47"/>
                        <a:pt x="0" y="49"/>
                        <a:pt x="1" y="51"/>
                      </a:cubicBezTo>
                      <a:cubicBezTo>
                        <a:pt x="37" y="87"/>
                        <a:pt x="37" y="87"/>
                        <a:pt x="37" y="87"/>
                      </a:cubicBezTo>
                      <a:cubicBezTo>
                        <a:pt x="38" y="87"/>
                        <a:pt x="39" y="88"/>
                        <a:pt x="40" y="88"/>
                      </a:cubicBezTo>
                      <a:cubicBezTo>
                        <a:pt x="41" y="88"/>
                        <a:pt x="42" y="87"/>
                        <a:pt x="42" y="87"/>
                      </a:cubicBezTo>
                      <a:cubicBezTo>
                        <a:pt x="86" y="43"/>
                        <a:pt x="86" y="43"/>
                        <a:pt x="86" y="43"/>
                      </a:cubicBezTo>
                      <a:cubicBezTo>
                        <a:pt x="87" y="42"/>
                        <a:pt x="87" y="41"/>
                        <a:pt x="87" y="40"/>
                      </a:cubicBezTo>
                      <a:cubicBezTo>
                        <a:pt x="87" y="39"/>
                        <a:pt x="87" y="38"/>
                        <a:pt x="8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b="1" dirty="0">
                    <a:latin typeface="Lato" panose="020F0502020204030203" pitchFamily="34" charset="0"/>
                  </a:endParaRPr>
                </a:p>
              </p:txBody>
            </p:sp>
          </p:grp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CD341C2-7B18-2D9F-D4EE-326D20F797DE}"/>
                </a:ext>
              </a:extLst>
            </p:cNvPr>
            <p:cNvSpPr txBox="1"/>
            <p:nvPr/>
          </p:nvSpPr>
          <p:spPr>
            <a:xfrm>
              <a:off x="7427821" y="2490077"/>
              <a:ext cx="691093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lang="en-GB" sz="2800" b="1" dirty="0">
                  <a:latin typeface="Calibri" panose="020F0502020204030204"/>
                </a:rPr>
                <a:t>Most Affordable combination in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2800" b="1" dirty="0">
                  <a:latin typeface="Calibri" panose="020F0502020204030204"/>
                </a:rPr>
                <a:t>    the market.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3A01732-105D-6B71-FD0C-100CD6C80C82}"/>
              </a:ext>
            </a:extLst>
          </p:cNvPr>
          <p:cNvGrpSpPr/>
          <p:nvPr/>
        </p:nvGrpSpPr>
        <p:grpSpPr>
          <a:xfrm>
            <a:off x="6369563" y="2438079"/>
            <a:ext cx="7611825" cy="3017834"/>
            <a:chOff x="6389864" y="2352508"/>
            <a:chExt cx="7611825" cy="3017834"/>
          </a:xfrm>
        </p:grpSpPr>
        <p:grpSp>
          <p:nvGrpSpPr>
            <p:cNvPr id="51" name="Group 50"/>
            <p:cNvGrpSpPr/>
            <p:nvPr/>
          </p:nvGrpSpPr>
          <p:grpSpPr>
            <a:xfrm>
              <a:off x="6389864" y="2352508"/>
              <a:ext cx="662388" cy="662388"/>
              <a:chOff x="7877492" y="1936901"/>
              <a:chExt cx="662388" cy="662388"/>
            </a:xfrm>
          </p:grpSpPr>
          <p:sp>
            <p:nvSpPr>
              <p:cNvPr id="42" name="Oval 82"/>
              <p:cNvSpPr>
                <a:spLocks noChangeArrowheads="1"/>
              </p:cNvSpPr>
              <p:nvPr/>
            </p:nvSpPr>
            <p:spPr bwMode="auto">
              <a:xfrm>
                <a:off x="7877492" y="1936901"/>
                <a:ext cx="662388" cy="662388"/>
              </a:xfrm>
              <a:prstGeom prst="ellipse">
                <a:avLst/>
              </a:prstGeom>
              <a:solidFill>
                <a:schemeClr val="accent2"/>
              </a:solidFill>
              <a:ln w="180975"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b="1" dirty="0">
                  <a:latin typeface="Lato" panose="020F0502020204030203" pitchFamily="34" charset="0"/>
                </a:endParaRPr>
              </a:p>
            </p:txBody>
          </p:sp>
          <p:sp>
            <p:nvSpPr>
              <p:cNvPr id="43" name="Freeform 7"/>
              <p:cNvSpPr>
                <a:spLocks noEditPoints="1"/>
              </p:cNvSpPr>
              <p:nvPr/>
            </p:nvSpPr>
            <p:spPr bwMode="auto">
              <a:xfrm>
                <a:off x="8068589" y="2078987"/>
                <a:ext cx="280194" cy="327025"/>
              </a:xfrm>
              <a:custGeom>
                <a:avLst/>
                <a:gdLst>
                  <a:gd name="T0" fmla="*/ 149 w 149"/>
                  <a:gd name="T1" fmla="*/ 22 h 174"/>
                  <a:gd name="T2" fmla="*/ 95 w 149"/>
                  <a:gd name="T3" fmla="*/ 0 h 174"/>
                  <a:gd name="T4" fmla="*/ 42 w 149"/>
                  <a:gd name="T5" fmla="*/ 21 h 174"/>
                  <a:gd name="T6" fmla="*/ 42 w 149"/>
                  <a:gd name="T7" fmla="*/ 22 h 174"/>
                  <a:gd name="T8" fmla="*/ 42 w 149"/>
                  <a:gd name="T9" fmla="*/ 23 h 174"/>
                  <a:gd name="T10" fmla="*/ 0 w 149"/>
                  <a:gd name="T11" fmla="*/ 46 h 174"/>
                  <a:gd name="T12" fmla="*/ 0 w 149"/>
                  <a:gd name="T13" fmla="*/ 152 h 174"/>
                  <a:gd name="T14" fmla="*/ 53 w 149"/>
                  <a:gd name="T15" fmla="*/ 174 h 174"/>
                  <a:gd name="T16" fmla="*/ 106 w 149"/>
                  <a:gd name="T17" fmla="*/ 152 h 174"/>
                  <a:gd name="T18" fmla="*/ 148 w 149"/>
                  <a:gd name="T19" fmla="*/ 131 h 174"/>
                  <a:gd name="T20" fmla="*/ 149 w 149"/>
                  <a:gd name="T21" fmla="*/ 22 h 174"/>
                  <a:gd name="T22" fmla="*/ 53 w 149"/>
                  <a:gd name="T23" fmla="*/ 65 h 174"/>
                  <a:gd name="T24" fmla="*/ 99 w 149"/>
                  <a:gd name="T25" fmla="*/ 80 h 174"/>
                  <a:gd name="T26" fmla="*/ 7 w 149"/>
                  <a:gd name="T27" fmla="*/ 80 h 174"/>
                  <a:gd name="T28" fmla="*/ 53 w 149"/>
                  <a:gd name="T29" fmla="*/ 65 h 174"/>
                  <a:gd name="T30" fmla="*/ 106 w 149"/>
                  <a:gd name="T31" fmla="*/ 69 h 174"/>
                  <a:gd name="T32" fmla="*/ 106 w 149"/>
                  <a:gd name="T33" fmla="*/ 46 h 174"/>
                  <a:gd name="T34" fmla="*/ 106 w 149"/>
                  <a:gd name="T35" fmla="*/ 46 h 174"/>
                  <a:gd name="T36" fmla="*/ 106 w 149"/>
                  <a:gd name="T37" fmla="*/ 44 h 174"/>
                  <a:gd name="T38" fmla="*/ 141 w 149"/>
                  <a:gd name="T39" fmla="*/ 30 h 174"/>
                  <a:gd name="T40" fmla="*/ 7 w 149"/>
                  <a:gd name="T41" fmla="*/ 90 h 174"/>
                  <a:gd name="T42" fmla="*/ 99 w 149"/>
                  <a:gd name="T43" fmla="*/ 90 h 174"/>
                  <a:gd name="T44" fmla="*/ 53 w 149"/>
                  <a:gd name="T45" fmla="*/ 129 h 174"/>
                  <a:gd name="T46" fmla="*/ 7 w 149"/>
                  <a:gd name="T47" fmla="*/ 90 h 174"/>
                  <a:gd name="T48" fmla="*/ 141 w 149"/>
                  <a:gd name="T49" fmla="*/ 66 h 174"/>
                  <a:gd name="T50" fmla="*/ 106 w 149"/>
                  <a:gd name="T51" fmla="*/ 105 h 174"/>
                  <a:gd name="T52" fmla="*/ 95 w 149"/>
                  <a:gd name="T53" fmla="*/ 7 h 174"/>
                  <a:gd name="T54" fmla="*/ 98 w 149"/>
                  <a:gd name="T55" fmla="*/ 33 h 174"/>
                  <a:gd name="T56" fmla="*/ 50 w 149"/>
                  <a:gd name="T57" fmla="*/ 24 h 174"/>
                  <a:gd name="T58" fmla="*/ 50 w 149"/>
                  <a:gd name="T59" fmla="*/ 22 h 174"/>
                  <a:gd name="T60" fmla="*/ 95 w 149"/>
                  <a:gd name="T61" fmla="*/ 7 h 174"/>
                  <a:gd name="T62" fmla="*/ 99 w 149"/>
                  <a:gd name="T63" fmla="*/ 45 h 174"/>
                  <a:gd name="T64" fmla="*/ 7 w 149"/>
                  <a:gd name="T65" fmla="*/ 45 h 174"/>
                  <a:gd name="T66" fmla="*/ 53 w 149"/>
                  <a:gd name="T67" fmla="*/ 167 h 174"/>
                  <a:gd name="T68" fmla="*/ 7 w 149"/>
                  <a:gd name="T69" fmla="*/ 126 h 174"/>
                  <a:gd name="T70" fmla="*/ 99 w 149"/>
                  <a:gd name="T71" fmla="*/ 126 h 174"/>
                  <a:gd name="T72" fmla="*/ 53 w 149"/>
                  <a:gd name="T73" fmla="*/ 167 h 174"/>
                  <a:gd name="T74" fmla="*/ 106 w 149"/>
                  <a:gd name="T75" fmla="*/ 112 h 174"/>
                  <a:gd name="T76" fmla="*/ 141 w 149"/>
                  <a:gd name="T77" fmla="*/ 129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9" h="174">
                    <a:moveTo>
                      <a:pt x="149" y="22"/>
                    </a:moveTo>
                    <a:cubicBezTo>
                      <a:pt x="149" y="22"/>
                      <a:pt x="149" y="22"/>
                      <a:pt x="149" y="22"/>
                    </a:cubicBezTo>
                    <a:cubicBezTo>
                      <a:pt x="149" y="21"/>
                      <a:pt x="149" y="21"/>
                      <a:pt x="149" y="20"/>
                    </a:cubicBezTo>
                    <a:cubicBezTo>
                      <a:pt x="146" y="5"/>
                      <a:pt x="119" y="0"/>
                      <a:pt x="95" y="0"/>
                    </a:cubicBezTo>
                    <a:cubicBezTo>
                      <a:pt x="72" y="0"/>
                      <a:pt x="45" y="5"/>
                      <a:pt x="42" y="20"/>
                    </a:cubicBezTo>
                    <a:cubicBezTo>
                      <a:pt x="42" y="20"/>
                      <a:pt x="42" y="21"/>
                      <a:pt x="42" y="21"/>
                    </a:cubicBezTo>
                    <a:cubicBezTo>
                      <a:pt x="42" y="21"/>
                      <a:pt x="42" y="22"/>
                      <a:pt x="42" y="22"/>
                    </a:cubicBezTo>
                    <a:cubicBezTo>
                      <a:pt x="42" y="22"/>
                      <a:pt x="42" y="22"/>
                      <a:pt x="42" y="22"/>
                    </a:cubicBezTo>
                    <a:cubicBezTo>
                      <a:pt x="42" y="22"/>
                      <a:pt x="42" y="22"/>
                      <a:pt x="42" y="22"/>
                    </a:cubicBezTo>
                    <a:cubicBezTo>
                      <a:pt x="42" y="22"/>
                      <a:pt x="42" y="23"/>
                      <a:pt x="42" y="23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21" y="26"/>
                      <a:pt x="0" y="32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53"/>
                      <a:pt x="0" y="154"/>
                      <a:pt x="0" y="155"/>
                    </a:cubicBezTo>
                    <a:cubicBezTo>
                      <a:pt x="4" y="169"/>
                      <a:pt x="31" y="174"/>
                      <a:pt x="53" y="174"/>
                    </a:cubicBezTo>
                    <a:cubicBezTo>
                      <a:pt x="75" y="174"/>
                      <a:pt x="103" y="169"/>
                      <a:pt x="106" y="155"/>
                    </a:cubicBezTo>
                    <a:cubicBezTo>
                      <a:pt x="106" y="154"/>
                      <a:pt x="106" y="153"/>
                      <a:pt x="106" y="152"/>
                    </a:cubicBezTo>
                    <a:cubicBezTo>
                      <a:pt x="106" y="150"/>
                      <a:pt x="106" y="150"/>
                      <a:pt x="106" y="150"/>
                    </a:cubicBezTo>
                    <a:cubicBezTo>
                      <a:pt x="119" y="149"/>
                      <a:pt x="145" y="146"/>
                      <a:pt x="148" y="131"/>
                    </a:cubicBezTo>
                    <a:cubicBezTo>
                      <a:pt x="149" y="130"/>
                      <a:pt x="149" y="129"/>
                      <a:pt x="149" y="128"/>
                    </a:cubicBezTo>
                    <a:cubicBezTo>
                      <a:pt x="149" y="22"/>
                      <a:pt x="149" y="22"/>
                      <a:pt x="149" y="22"/>
                    </a:cubicBezTo>
                    <a:cubicBezTo>
                      <a:pt x="149" y="22"/>
                      <a:pt x="149" y="22"/>
                      <a:pt x="149" y="22"/>
                    </a:cubicBezTo>
                    <a:close/>
                    <a:moveTo>
                      <a:pt x="53" y="65"/>
                    </a:moveTo>
                    <a:cubicBezTo>
                      <a:pt x="74" y="65"/>
                      <a:pt x="90" y="60"/>
                      <a:pt x="99" y="54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97" y="83"/>
                      <a:pt x="83" y="93"/>
                      <a:pt x="53" y="93"/>
                    </a:cubicBezTo>
                    <a:cubicBezTo>
                      <a:pt x="23" y="93"/>
                      <a:pt x="9" y="84"/>
                      <a:pt x="7" y="80"/>
                    </a:cubicBezTo>
                    <a:cubicBezTo>
                      <a:pt x="7" y="55"/>
                      <a:pt x="7" y="55"/>
                      <a:pt x="7" y="55"/>
                    </a:cubicBezTo>
                    <a:cubicBezTo>
                      <a:pt x="16" y="60"/>
                      <a:pt x="31" y="65"/>
                      <a:pt x="53" y="65"/>
                    </a:cubicBezTo>
                    <a:close/>
                    <a:moveTo>
                      <a:pt x="141" y="57"/>
                    </a:moveTo>
                    <a:cubicBezTo>
                      <a:pt x="140" y="59"/>
                      <a:pt x="129" y="67"/>
                      <a:pt x="106" y="69"/>
                    </a:cubicBezTo>
                    <a:cubicBezTo>
                      <a:pt x="106" y="46"/>
                      <a:pt x="106" y="46"/>
                      <a:pt x="106" y="46"/>
                    </a:cubicBezTo>
                    <a:cubicBezTo>
                      <a:pt x="106" y="46"/>
                      <a:pt x="106" y="46"/>
                      <a:pt x="106" y="46"/>
                    </a:cubicBezTo>
                    <a:cubicBezTo>
                      <a:pt x="106" y="46"/>
                      <a:pt x="106" y="46"/>
                      <a:pt x="106" y="46"/>
                    </a:cubicBezTo>
                    <a:cubicBezTo>
                      <a:pt x="106" y="46"/>
                      <a:pt x="106" y="46"/>
                      <a:pt x="106" y="46"/>
                    </a:cubicBezTo>
                    <a:cubicBezTo>
                      <a:pt x="106" y="46"/>
                      <a:pt x="106" y="46"/>
                      <a:pt x="106" y="46"/>
                    </a:cubicBezTo>
                    <a:cubicBezTo>
                      <a:pt x="107" y="45"/>
                      <a:pt x="106" y="44"/>
                      <a:pt x="106" y="44"/>
                    </a:cubicBezTo>
                    <a:cubicBezTo>
                      <a:pt x="106" y="43"/>
                      <a:pt x="106" y="41"/>
                      <a:pt x="105" y="40"/>
                    </a:cubicBezTo>
                    <a:cubicBezTo>
                      <a:pt x="121" y="39"/>
                      <a:pt x="134" y="35"/>
                      <a:pt x="141" y="30"/>
                    </a:cubicBezTo>
                    <a:lnTo>
                      <a:pt x="141" y="57"/>
                    </a:lnTo>
                    <a:close/>
                    <a:moveTo>
                      <a:pt x="7" y="90"/>
                    </a:moveTo>
                    <a:cubicBezTo>
                      <a:pt x="16" y="96"/>
                      <a:pt x="31" y="101"/>
                      <a:pt x="53" y="101"/>
                    </a:cubicBezTo>
                    <a:cubicBezTo>
                      <a:pt x="74" y="101"/>
                      <a:pt x="90" y="96"/>
                      <a:pt x="99" y="90"/>
                    </a:cubicBezTo>
                    <a:cubicBezTo>
                      <a:pt x="99" y="116"/>
                      <a:pt x="99" y="116"/>
                      <a:pt x="99" y="116"/>
                    </a:cubicBezTo>
                    <a:cubicBezTo>
                      <a:pt x="97" y="119"/>
                      <a:pt x="82" y="129"/>
                      <a:pt x="53" y="129"/>
                    </a:cubicBezTo>
                    <a:cubicBezTo>
                      <a:pt x="23" y="129"/>
                      <a:pt x="9" y="119"/>
                      <a:pt x="7" y="116"/>
                    </a:cubicBezTo>
                    <a:lnTo>
                      <a:pt x="7" y="90"/>
                    </a:lnTo>
                    <a:close/>
                    <a:moveTo>
                      <a:pt x="106" y="76"/>
                    </a:moveTo>
                    <a:cubicBezTo>
                      <a:pt x="122" y="75"/>
                      <a:pt x="134" y="71"/>
                      <a:pt x="141" y="66"/>
                    </a:cubicBezTo>
                    <a:cubicBezTo>
                      <a:pt x="141" y="93"/>
                      <a:pt x="141" y="93"/>
                      <a:pt x="141" y="93"/>
                    </a:cubicBezTo>
                    <a:cubicBezTo>
                      <a:pt x="140" y="95"/>
                      <a:pt x="129" y="103"/>
                      <a:pt x="106" y="105"/>
                    </a:cubicBezTo>
                    <a:lnTo>
                      <a:pt x="106" y="76"/>
                    </a:lnTo>
                    <a:close/>
                    <a:moveTo>
                      <a:pt x="95" y="7"/>
                    </a:moveTo>
                    <a:cubicBezTo>
                      <a:pt x="120" y="7"/>
                      <a:pt x="139" y="13"/>
                      <a:pt x="141" y="21"/>
                    </a:cubicBezTo>
                    <a:cubicBezTo>
                      <a:pt x="139" y="24"/>
                      <a:pt x="125" y="32"/>
                      <a:pt x="98" y="33"/>
                    </a:cubicBezTo>
                    <a:cubicBezTo>
                      <a:pt x="88" y="26"/>
                      <a:pt x="70" y="24"/>
                      <a:pt x="53" y="24"/>
                    </a:cubicBezTo>
                    <a:cubicBezTo>
                      <a:pt x="52" y="24"/>
                      <a:pt x="51" y="24"/>
                      <a:pt x="50" y="24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3"/>
                      <a:pt x="50" y="23"/>
                      <a:pt x="50" y="22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50" y="14"/>
                      <a:pt x="70" y="7"/>
                      <a:pt x="95" y="7"/>
                    </a:cubicBezTo>
                    <a:close/>
                    <a:moveTo>
                      <a:pt x="53" y="31"/>
                    </a:moveTo>
                    <a:cubicBezTo>
                      <a:pt x="78" y="31"/>
                      <a:pt x="97" y="37"/>
                      <a:pt x="99" y="45"/>
                    </a:cubicBezTo>
                    <a:cubicBezTo>
                      <a:pt x="97" y="48"/>
                      <a:pt x="82" y="57"/>
                      <a:pt x="53" y="57"/>
                    </a:cubicBezTo>
                    <a:cubicBezTo>
                      <a:pt x="24" y="57"/>
                      <a:pt x="10" y="48"/>
                      <a:pt x="7" y="45"/>
                    </a:cubicBezTo>
                    <a:cubicBezTo>
                      <a:pt x="10" y="37"/>
                      <a:pt x="29" y="31"/>
                      <a:pt x="53" y="31"/>
                    </a:cubicBezTo>
                    <a:close/>
                    <a:moveTo>
                      <a:pt x="53" y="167"/>
                    </a:moveTo>
                    <a:cubicBezTo>
                      <a:pt x="29" y="167"/>
                      <a:pt x="9" y="161"/>
                      <a:pt x="7" y="152"/>
                    </a:cubicBezTo>
                    <a:cubicBezTo>
                      <a:pt x="7" y="126"/>
                      <a:pt x="7" y="126"/>
                      <a:pt x="7" y="126"/>
                    </a:cubicBezTo>
                    <a:cubicBezTo>
                      <a:pt x="16" y="132"/>
                      <a:pt x="31" y="137"/>
                      <a:pt x="53" y="137"/>
                    </a:cubicBezTo>
                    <a:cubicBezTo>
                      <a:pt x="74" y="137"/>
                      <a:pt x="90" y="132"/>
                      <a:pt x="99" y="126"/>
                    </a:cubicBezTo>
                    <a:cubicBezTo>
                      <a:pt x="99" y="153"/>
                      <a:pt x="99" y="153"/>
                      <a:pt x="99" y="153"/>
                    </a:cubicBezTo>
                    <a:cubicBezTo>
                      <a:pt x="97" y="161"/>
                      <a:pt x="77" y="167"/>
                      <a:pt x="53" y="167"/>
                    </a:cubicBezTo>
                    <a:close/>
                    <a:moveTo>
                      <a:pt x="106" y="143"/>
                    </a:move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22" y="111"/>
                      <a:pt x="134" y="107"/>
                      <a:pt x="141" y="102"/>
                    </a:cubicBezTo>
                    <a:cubicBezTo>
                      <a:pt x="141" y="129"/>
                      <a:pt x="141" y="129"/>
                      <a:pt x="141" y="129"/>
                    </a:cubicBezTo>
                    <a:cubicBezTo>
                      <a:pt x="140" y="136"/>
                      <a:pt x="126" y="141"/>
                      <a:pt x="106" y="1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b="1" dirty="0">
                  <a:latin typeface="Lato" panose="020F0502020204030203" pitchFamily="34" charset="0"/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B3AF876-7BD2-C64D-C1DD-ECF450E5B0E6}"/>
                </a:ext>
              </a:extLst>
            </p:cNvPr>
            <p:cNvSpPr txBox="1"/>
            <p:nvPr/>
          </p:nvSpPr>
          <p:spPr>
            <a:xfrm>
              <a:off x="6970435" y="4847122"/>
              <a:ext cx="70312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lang="en-GB" sz="2800" b="1" dirty="0">
                  <a:latin typeface="Calibri" panose="020F0502020204030204"/>
                </a:rPr>
                <a:t>Palatable Dispersible Tablets.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</p:grpSp>
      <p:pic>
        <p:nvPicPr>
          <p:cNvPr id="79" name="Picture 2" descr="New Product Images - Free Download on Freepik">
            <a:extLst>
              <a:ext uri="{FF2B5EF4-FFF2-40B4-BE49-F238E27FC236}">
                <a16:creationId xmlns:a16="http://schemas.microsoft.com/office/drawing/2014/main" id="{C5466A04-E503-D313-82D5-FB5E3BF69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1" b="16464"/>
          <a:stretch/>
        </p:blipFill>
        <p:spPr bwMode="auto">
          <a:xfrm>
            <a:off x="-14869" y="-12755"/>
            <a:ext cx="1965169" cy="14148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BE4184D-2076-7EC1-7793-9D6A85DC0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115" y="6044703"/>
            <a:ext cx="2154005" cy="52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379939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EAABA-EF16-3431-159C-C7F7F1962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85" y="2840628"/>
            <a:ext cx="11276030" cy="924548"/>
          </a:xfrm>
        </p:spPr>
        <p:txBody>
          <a:bodyPr/>
          <a:lstStyle/>
          <a:p>
            <a:pPr algn="ctr"/>
            <a:r>
              <a:rPr lang="en-GB" dirty="0">
                <a:latin typeface="SimSun" panose="02010600030101010101" pitchFamily="2" charset="-122"/>
                <a:ea typeface="SimSun" panose="02010600030101010101" pitchFamily="2" charset="-122"/>
              </a:rPr>
              <a:t>OTHER BRAND CAMPAIGNS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D9EC238-E56D-0EA2-30F0-E4582004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990" y="6231625"/>
            <a:ext cx="2154005" cy="52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842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288EF3-6004-6D98-5702-5C4607AC0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283" y="0"/>
            <a:ext cx="1012697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68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EF84FA-A662-6AA9-CEE5-258093821A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097"/>
          <a:stretch/>
        </p:blipFill>
        <p:spPr>
          <a:xfrm>
            <a:off x="810531" y="29043"/>
            <a:ext cx="10570938" cy="682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96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4BCF2-5657-E905-265B-FFEC7C7D8A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3D9482-A482-4D7D-BB01-E78FC29CAA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FFE27E-0A62-739F-19BE-F208EDCC1E4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F5BE485-69A6-1286-5645-606BB5EC3447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3E3F898-6710-00B2-05F9-FF9008C084EE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F3E1BAEB-4C4C-D8A2-9816-62738BF89F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13724F9D-0AA3-6D9F-8D58-98AD2101A777}"/>
                    </a:ext>
                  </a:extLst>
                </p:cNvPr>
                <p:cNvSpPr/>
                <p:nvPr/>
              </p:nvSpPr>
              <p:spPr>
                <a:xfrm>
                  <a:off x="7808361" y="2850936"/>
                  <a:ext cx="1510300" cy="47004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GB" sz="2800" dirty="0">
                      <a:solidFill>
                        <a:schemeClr val="tx1"/>
                      </a:solidFill>
                    </a:rPr>
                    <a:t>Contest</a:t>
                  </a:r>
                </a:p>
              </p:txBody>
            </p:sp>
          </p:grp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0B57588A-3259-E01E-2FA5-DD74CFB63FB8}"/>
                  </a:ext>
                </a:extLst>
              </p:cNvPr>
              <p:cNvSpPr/>
              <p:nvPr/>
            </p:nvSpPr>
            <p:spPr>
              <a:xfrm>
                <a:off x="4776403" y="4239293"/>
                <a:ext cx="3031958" cy="184805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0000"/>
                  </a:solidFill>
                  <a:latin typeface="Rockwell" panose="02060603020205020403" pitchFamily="18" charset="0"/>
                </a:endParaRPr>
              </a:p>
              <a:p>
                <a:pPr algn="ctr"/>
                <a:endParaRPr lang="en-GB" dirty="0">
                  <a:solidFill>
                    <a:srgbClr val="FF0000"/>
                  </a:solidFill>
                  <a:latin typeface="Rockwell" panose="02060603020205020403" pitchFamily="18" charset="0"/>
                </a:endParaRPr>
              </a:p>
              <a:p>
                <a:pPr algn="ctr"/>
                <a:endParaRPr lang="en-GB" dirty="0">
                  <a:solidFill>
                    <a:srgbClr val="FF0000"/>
                  </a:solidFill>
                  <a:latin typeface="Rockwell" panose="02060603020205020403" pitchFamily="18" charset="0"/>
                </a:endParaRPr>
              </a:p>
              <a:p>
                <a:pPr algn="ctr"/>
                <a:r>
                  <a:rPr lang="en-GB" b="1" dirty="0">
                    <a:solidFill>
                      <a:srgbClr val="FF0000"/>
                    </a:solidFill>
                    <a:latin typeface="Rockwell" panose="02060603020205020403" pitchFamily="18" charset="0"/>
                  </a:rPr>
                  <a:t>KENTS 2025</a:t>
                </a:r>
              </a:p>
            </p:txBody>
          </p:sp>
        </p:grp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8F957C4-57BF-8AC3-0757-905D92D27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3806" y="4346686"/>
              <a:ext cx="1677152" cy="57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511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667FD2-4391-D093-E061-0FFF3B3B6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510" y="0"/>
            <a:ext cx="4298301" cy="6593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ED2A8E-549B-6167-93D7-F1B70829A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99114" cy="684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61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6076E70-28B5-39DC-1CC1-3E11DF66425F}"/>
              </a:ext>
            </a:extLst>
          </p:cNvPr>
          <p:cNvGrpSpPr/>
          <p:nvPr/>
        </p:nvGrpSpPr>
        <p:grpSpPr>
          <a:xfrm>
            <a:off x="5162353" y="4670029"/>
            <a:ext cx="8736077" cy="1388090"/>
            <a:chOff x="4531077" y="2398524"/>
            <a:chExt cx="8736077" cy="1388090"/>
          </a:xfrm>
        </p:grpSpPr>
        <p:grpSp>
          <p:nvGrpSpPr>
            <p:cNvPr id="53" name="Group 52"/>
            <p:cNvGrpSpPr/>
            <p:nvPr/>
          </p:nvGrpSpPr>
          <p:grpSpPr>
            <a:xfrm>
              <a:off x="4531077" y="2398524"/>
              <a:ext cx="2500223" cy="1388090"/>
              <a:chOff x="6018705" y="1971583"/>
              <a:chExt cx="2500223" cy="1388090"/>
            </a:xfrm>
          </p:grpSpPr>
          <p:sp>
            <p:nvSpPr>
              <p:cNvPr id="38" name="Oval 82"/>
              <p:cNvSpPr>
                <a:spLocks noChangeArrowheads="1"/>
              </p:cNvSpPr>
              <p:nvPr/>
            </p:nvSpPr>
            <p:spPr bwMode="auto">
              <a:xfrm>
                <a:off x="7856540" y="1971583"/>
                <a:ext cx="662388" cy="662388"/>
              </a:xfrm>
              <a:prstGeom prst="ellipse">
                <a:avLst/>
              </a:prstGeom>
              <a:solidFill>
                <a:schemeClr val="accent6"/>
              </a:solidFill>
              <a:ln w="180975"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b="1" dirty="0">
                  <a:latin typeface="Lato" panose="020F0502020204030203" pitchFamily="34" charset="0"/>
                </a:endParaRPr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6018705" y="3029473"/>
                <a:ext cx="338932" cy="330200"/>
              </a:xfrm>
              <a:custGeom>
                <a:avLst/>
                <a:gdLst>
                  <a:gd name="T0" fmla="*/ 180 w 180"/>
                  <a:gd name="T1" fmla="*/ 95 h 176"/>
                  <a:gd name="T2" fmla="*/ 179 w 180"/>
                  <a:gd name="T3" fmla="*/ 93 h 176"/>
                  <a:gd name="T4" fmla="*/ 178 w 180"/>
                  <a:gd name="T5" fmla="*/ 92 h 176"/>
                  <a:gd name="T6" fmla="*/ 135 w 180"/>
                  <a:gd name="T7" fmla="*/ 74 h 176"/>
                  <a:gd name="T8" fmla="*/ 135 w 180"/>
                  <a:gd name="T9" fmla="*/ 21 h 176"/>
                  <a:gd name="T10" fmla="*/ 135 w 180"/>
                  <a:gd name="T11" fmla="*/ 21 h 176"/>
                  <a:gd name="T12" fmla="*/ 134 w 180"/>
                  <a:gd name="T13" fmla="*/ 19 h 176"/>
                  <a:gd name="T14" fmla="*/ 133 w 180"/>
                  <a:gd name="T15" fmla="*/ 18 h 176"/>
                  <a:gd name="T16" fmla="*/ 92 w 180"/>
                  <a:gd name="T17" fmla="*/ 0 h 176"/>
                  <a:gd name="T18" fmla="*/ 48 w 180"/>
                  <a:gd name="T19" fmla="*/ 18 h 176"/>
                  <a:gd name="T20" fmla="*/ 47 w 180"/>
                  <a:gd name="T21" fmla="*/ 18 h 176"/>
                  <a:gd name="T22" fmla="*/ 46 w 180"/>
                  <a:gd name="T23" fmla="*/ 19 h 176"/>
                  <a:gd name="T24" fmla="*/ 45 w 180"/>
                  <a:gd name="T25" fmla="*/ 21 h 176"/>
                  <a:gd name="T26" fmla="*/ 45 w 180"/>
                  <a:gd name="T27" fmla="*/ 21 h 176"/>
                  <a:gd name="T28" fmla="*/ 3 w 180"/>
                  <a:gd name="T29" fmla="*/ 92 h 176"/>
                  <a:gd name="T30" fmla="*/ 2 w 180"/>
                  <a:gd name="T31" fmla="*/ 92 h 176"/>
                  <a:gd name="T32" fmla="*/ 1 w 180"/>
                  <a:gd name="T33" fmla="*/ 93 h 176"/>
                  <a:gd name="T34" fmla="*/ 0 w 180"/>
                  <a:gd name="T35" fmla="*/ 95 h 176"/>
                  <a:gd name="T36" fmla="*/ 0 w 180"/>
                  <a:gd name="T37" fmla="*/ 95 h 176"/>
                  <a:gd name="T38" fmla="*/ 3 w 180"/>
                  <a:gd name="T39" fmla="*/ 157 h 176"/>
                  <a:gd name="T40" fmla="*/ 49 w 180"/>
                  <a:gd name="T41" fmla="*/ 176 h 176"/>
                  <a:gd name="T42" fmla="*/ 90 w 180"/>
                  <a:gd name="T43" fmla="*/ 158 h 176"/>
                  <a:gd name="T44" fmla="*/ 131 w 180"/>
                  <a:gd name="T45" fmla="*/ 176 h 176"/>
                  <a:gd name="T46" fmla="*/ 177 w 180"/>
                  <a:gd name="T47" fmla="*/ 157 h 176"/>
                  <a:gd name="T48" fmla="*/ 180 w 180"/>
                  <a:gd name="T49" fmla="*/ 95 h 176"/>
                  <a:gd name="T50" fmla="*/ 131 w 180"/>
                  <a:gd name="T51" fmla="*/ 81 h 176"/>
                  <a:gd name="T52" fmla="*/ 150 w 180"/>
                  <a:gd name="T53" fmla="*/ 102 h 176"/>
                  <a:gd name="T54" fmla="*/ 116 w 180"/>
                  <a:gd name="T55" fmla="*/ 103 h 176"/>
                  <a:gd name="T56" fmla="*/ 100 w 180"/>
                  <a:gd name="T57" fmla="*/ 95 h 176"/>
                  <a:gd name="T58" fmla="*/ 128 w 180"/>
                  <a:gd name="T59" fmla="*/ 74 h 176"/>
                  <a:gd name="T60" fmla="*/ 94 w 180"/>
                  <a:gd name="T61" fmla="*/ 41 h 176"/>
                  <a:gd name="T62" fmla="*/ 128 w 180"/>
                  <a:gd name="T63" fmla="*/ 74 h 176"/>
                  <a:gd name="T64" fmla="*/ 86 w 180"/>
                  <a:gd name="T65" fmla="*/ 89 h 176"/>
                  <a:gd name="T66" fmla="*/ 53 w 180"/>
                  <a:gd name="T67" fmla="*/ 27 h 176"/>
                  <a:gd name="T68" fmla="*/ 86 w 180"/>
                  <a:gd name="T69" fmla="*/ 41 h 176"/>
                  <a:gd name="T70" fmla="*/ 122 w 180"/>
                  <a:gd name="T71" fmla="*/ 21 h 176"/>
                  <a:gd name="T72" fmla="*/ 59 w 180"/>
                  <a:gd name="T73" fmla="*/ 21 h 176"/>
                  <a:gd name="T74" fmla="*/ 49 w 180"/>
                  <a:gd name="T75" fmla="*/ 81 h 176"/>
                  <a:gd name="T76" fmla="*/ 49 w 180"/>
                  <a:gd name="T77" fmla="*/ 109 h 176"/>
                  <a:gd name="T78" fmla="*/ 49 w 180"/>
                  <a:gd name="T79" fmla="*/ 81 h 176"/>
                  <a:gd name="T80" fmla="*/ 9 w 180"/>
                  <a:gd name="T81" fmla="*/ 101 h 176"/>
                  <a:gd name="T82" fmla="*/ 45 w 180"/>
                  <a:gd name="T83" fmla="*/ 167 h 176"/>
                  <a:gd name="T84" fmla="*/ 8 w 180"/>
                  <a:gd name="T85" fmla="*/ 101 h 176"/>
                  <a:gd name="T86" fmla="*/ 86 w 180"/>
                  <a:gd name="T87" fmla="*/ 101 h 176"/>
                  <a:gd name="T88" fmla="*/ 53 w 180"/>
                  <a:gd name="T89" fmla="*/ 166 h 176"/>
                  <a:gd name="T90" fmla="*/ 94 w 180"/>
                  <a:gd name="T91" fmla="*/ 101 h 176"/>
                  <a:gd name="T92" fmla="*/ 128 w 180"/>
                  <a:gd name="T93" fmla="*/ 166 h 176"/>
                  <a:gd name="T94" fmla="*/ 94 w 180"/>
                  <a:gd name="T95" fmla="*/ 101 h 176"/>
                  <a:gd name="T96" fmla="*/ 135 w 180"/>
                  <a:gd name="T97" fmla="*/ 167 h 176"/>
                  <a:gd name="T98" fmla="*/ 172 w 180"/>
                  <a:gd name="T99" fmla="*/ 10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0" h="176">
                    <a:moveTo>
                      <a:pt x="180" y="95"/>
                    </a:moveTo>
                    <a:cubicBezTo>
                      <a:pt x="180" y="95"/>
                      <a:pt x="180" y="95"/>
                      <a:pt x="180" y="95"/>
                    </a:cubicBezTo>
                    <a:cubicBezTo>
                      <a:pt x="180" y="94"/>
                      <a:pt x="179" y="94"/>
                      <a:pt x="179" y="93"/>
                    </a:cubicBezTo>
                    <a:cubicBezTo>
                      <a:pt x="179" y="93"/>
                      <a:pt x="179" y="93"/>
                      <a:pt x="179" y="93"/>
                    </a:cubicBezTo>
                    <a:cubicBezTo>
                      <a:pt x="178" y="92"/>
                      <a:pt x="178" y="92"/>
                      <a:pt x="178" y="92"/>
                    </a:cubicBezTo>
                    <a:cubicBezTo>
                      <a:pt x="178" y="92"/>
                      <a:pt x="178" y="92"/>
                      <a:pt x="178" y="92"/>
                    </a:cubicBezTo>
                    <a:cubicBezTo>
                      <a:pt x="178" y="92"/>
                      <a:pt x="177" y="92"/>
                      <a:pt x="177" y="92"/>
                    </a:cubicBezTo>
                    <a:cubicBezTo>
                      <a:pt x="135" y="74"/>
                      <a:pt x="135" y="74"/>
                      <a:pt x="135" y="74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0"/>
                      <a:pt x="135" y="19"/>
                    </a:cubicBezTo>
                    <a:cubicBezTo>
                      <a:pt x="134" y="19"/>
                      <a:pt x="134" y="19"/>
                      <a:pt x="134" y="19"/>
                    </a:cubicBezTo>
                    <a:cubicBezTo>
                      <a:pt x="134" y="19"/>
                      <a:pt x="134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1" y="0"/>
                      <a:pt x="90" y="0"/>
                      <a:pt x="89" y="0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8"/>
                      <a:pt x="47" y="19"/>
                      <a:pt x="46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0"/>
                      <a:pt x="45" y="21"/>
                      <a:pt x="45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74"/>
                      <a:pt x="45" y="74"/>
                      <a:pt x="45" y="74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1" y="93"/>
                    </a:cubicBezTo>
                    <a:cubicBezTo>
                      <a:pt x="1" y="93"/>
                      <a:pt x="1" y="93"/>
                      <a:pt x="1" y="93"/>
                    </a:cubicBezTo>
                    <a:cubicBezTo>
                      <a:pt x="1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55"/>
                      <a:pt x="1" y="157"/>
                      <a:pt x="3" y="157"/>
                    </a:cubicBezTo>
                    <a:cubicBezTo>
                      <a:pt x="48" y="176"/>
                      <a:pt x="48" y="176"/>
                      <a:pt x="48" y="176"/>
                    </a:cubicBezTo>
                    <a:cubicBezTo>
                      <a:pt x="48" y="176"/>
                      <a:pt x="49" y="176"/>
                      <a:pt x="49" y="176"/>
                    </a:cubicBezTo>
                    <a:cubicBezTo>
                      <a:pt x="50" y="176"/>
                      <a:pt x="50" y="176"/>
                      <a:pt x="51" y="176"/>
                    </a:cubicBezTo>
                    <a:cubicBezTo>
                      <a:pt x="90" y="158"/>
                      <a:pt x="90" y="158"/>
                      <a:pt x="90" y="158"/>
                    </a:cubicBezTo>
                    <a:cubicBezTo>
                      <a:pt x="130" y="176"/>
                      <a:pt x="130" y="176"/>
                      <a:pt x="130" y="176"/>
                    </a:cubicBezTo>
                    <a:cubicBezTo>
                      <a:pt x="130" y="176"/>
                      <a:pt x="131" y="176"/>
                      <a:pt x="131" y="176"/>
                    </a:cubicBezTo>
                    <a:cubicBezTo>
                      <a:pt x="132" y="176"/>
                      <a:pt x="132" y="176"/>
                      <a:pt x="133" y="176"/>
                    </a:cubicBezTo>
                    <a:cubicBezTo>
                      <a:pt x="177" y="157"/>
                      <a:pt x="177" y="157"/>
                      <a:pt x="177" y="157"/>
                    </a:cubicBezTo>
                    <a:cubicBezTo>
                      <a:pt x="179" y="157"/>
                      <a:pt x="180" y="155"/>
                      <a:pt x="180" y="154"/>
                    </a:cubicBezTo>
                    <a:cubicBezTo>
                      <a:pt x="180" y="95"/>
                      <a:pt x="180" y="95"/>
                      <a:pt x="180" y="95"/>
                    </a:cubicBezTo>
                    <a:cubicBezTo>
                      <a:pt x="180" y="95"/>
                      <a:pt x="180" y="95"/>
                      <a:pt x="180" y="95"/>
                    </a:cubicBezTo>
                    <a:close/>
                    <a:moveTo>
                      <a:pt x="131" y="81"/>
                    </a:moveTo>
                    <a:cubicBezTo>
                      <a:pt x="166" y="95"/>
                      <a:pt x="166" y="95"/>
                      <a:pt x="166" y="95"/>
                    </a:cubicBezTo>
                    <a:cubicBezTo>
                      <a:pt x="150" y="102"/>
                      <a:pt x="150" y="102"/>
                      <a:pt x="150" y="102"/>
                    </a:cubicBezTo>
                    <a:cubicBezTo>
                      <a:pt x="131" y="109"/>
                      <a:pt x="131" y="109"/>
                      <a:pt x="131" y="109"/>
                    </a:cubicBezTo>
                    <a:cubicBezTo>
                      <a:pt x="116" y="103"/>
                      <a:pt x="116" y="103"/>
                      <a:pt x="116" y="103"/>
                    </a:cubicBezTo>
                    <a:cubicBezTo>
                      <a:pt x="99" y="95"/>
                      <a:pt x="99" y="95"/>
                      <a:pt x="99" y="95"/>
                    </a:cubicBezTo>
                    <a:cubicBezTo>
                      <a:pt x="100" y="95"/>
                      <a:pt x="100" y="95"/>
                      <a:pt x="100" y="95"/>
                    </a:cubicBezTo>
                    <a:lnTo>
                      <a:pt x="131" y="81"/>
                    </a:lnTo>
                    <a:close/>
                    <a:moveTo>
                      <a:pt x="128" y="74"/>
                    </a:moveTo>
                    <a:cubicBezTo>
                      <a:pt x="94" y="89"/>
                      <a:pt x="94" y="89"/>
                      <a:pt x="94" y="89"/>
                    </a:cubicBezTo>
                    <a:cubicBezTo>
                      <a:pt x="94" y="41"/>
                      <a:pt x="94" y="41"/>
                      <a:pt x="94" y="41"/>
                    </a:cubicBezTo>
                    <a:cubicBezTo>
                      <a:pt x="128" y="27"/>
                      <a:pt x="128" y="27"/>
                      <a:pt x="128" y="27"/>
                    </a:cubicBezTo>
                    <a:lnTo>
                      <a:pt x="128" y="74"/>
                    </a:lnTo>
                    <a:close/>
                    <a:moveTo>
                      <a:pt x="86" y="41"/>
                    </a:moveTo>
                    <a:cubicBezTo>
                      <a:pt x="86" y="89"/>
                      <a:pt x="86" y="89"/>
                      <a:pt x="86" y="89"/>
                    </a:cubicBezTo>
                    <a:cubicBezTo>
                      <a:pt x="53" y="74"/>
                      <a:pt x="53" y="74"/>
                      <a:pt x="53" y="74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75" y="37"/>
                      <a:pt x="75" y="37"/>
                      <a:pt x="75" y="37"/>
                    </a:cubicBezTo>
                    <a:lnTo>
                      <a:pt x="86" y="41"/>
                    </a:lnTo>
                    <a:close/>
                    <a:moveTo>
                      <a:pt x="90" y="8"/>
                    </a:moveTo>
                    <a:cubicBezTo>
                      <a:pt x="122" y="21"/>
                      <a:pt x="122" y="21"/>
                      <a:pt x="122" y="21"/>
                    </a:cubicBezTo>
                    <a:cubicBezTo>
                      <a:pt x="90" y="35"/>
                      <a:pt x="90" y="35"/>
                      <a:pt x="90" y="35"/>
                    </a:cubicBezTo>
                    <a:cubicBezTo>
                      <a:pt x="59" y="21"/>
                      <a:pt x="59" y="21"/>
                      <a:pt x="59" y="21"/>
                    </a:cubicBezTo>
                    <a:lnTo>
                      <a:pt x="90" y="8"/>
                    </a:lnTo>
                    <a:close/>
                    <a:moveTo>
                      <a:pt x="49" y="81"/>
                    </a:moveTo>
                    <a:cubicBezTo>
                      <a:pt x="81" y="95"/>
                      <a:pt x="81" y="95"/>
                      <a:pt x="81" y="95"/>
                    </a:cubicBezTo>
                    <a:cubicBezTo>
                      <a:pt x="49" y="109"/>
                      <a:pt x="49" y="109"/>
                      <a:pt x="49" y="109"/>
                    </a:cubicBezTo>
                    <a:cubicBezTo>
                      <a:pt x="14" y="95"/>
                      <a:pt x="14" y="95"/>
                      <a:pt x="14" y="95"/>
                    </a:cubicBezTo>
                    <a:lnTo>
                      <a:pt x="49" y="81"/>
                    </a:lnTo>
                    <a:close/>
                    <a:moveTo>
                      <a:pt x="8" y="101"/>
                    </a:moveTo>
                    <a:cubicBezTo>
                      <a:pt x="9" y="101"/>
                      <a:pt x="9" y="101"/>
                      <a:pt x="9" y="101"/>
                    </a:cubicBezTo>
                    <a:cubicBezTo>
                      <a:pt x="45" y="116"/>
                      <a:pt x="45" y="116"/>
                      <a:pt x="45" y="116"/>
                    </a:cubicBezTo>
                    <a:cubicBezTo>
                      <a:pt x="45" y="167"/>
                      <a:pt x="45" y="167"/>
                      <a:pt x="45" y="167"/>
                    </a:cubicBezTo>
                    <a:cubicBezTo>
                      <a:pt x="8" y="151"/>
                      <a:pt x="8" y="151"/>
                      <a:pt x="8" y="151"/>
                    </a:cubicBezTo>
                    <a:lnTo>
                      <a:pt x="8" y="101"/>
                    </a:lnTo>
                    <a:close/>
                    <a:moveTo>
                      <a:pt x="53" y="116"/>
                    </a:moveTo>
                    <a:cubicBezTo>
                      <a:pt x="86" y="101"/>
                      <a:pt x="86" y="101"/>
                      <a:pt x="86" y="101"/>
                    </a:cubicBezTo>
                    <a:cubicBezTo>
                      <a:pt x="86" y="151"/>
                      <a:pt x="86" y="151"/>
                      <a:pt x="86" y="151"/>
                    </a:cubicBezTo>
                    <a:cubicBezTo>
                      <a:pt x="53" y="166"/>
                      <a:pt x="53" y="166"/>
                      <a:pt x="53" y="166"/>
                    </a:cubicBezTo>
                    <a:lnTo>
                      <a:pt x="53" y="116"/>
                    </a:lnTo>
                    <a:close/>
                    <a:moveTo>
                      <a:pt x="94" y="101"/>
                    </a:moveTo>
                    <a:cubicBezTo>
                      <a:pt x="128" y="116"/>
                      <a:pt x="128" y="116"/>
                      <a:pt x="128" y="116"/>
                    </a:cubicBezTo>
                    <a:cubicBezTo>
                      <a:pt x="128" y="166"/>
                      <a:pt x="128" y="166"/>
                      <a:pt x="128" y="166"/>
                    </a:cubicBezTo>
                    <a:cubicBezTo>
                      <a:pt x="94" y="151"/>
                      <a:pt x="94" y="151"/>
                      <a:pt x="94" y="151"/>
                    </a:cubicBezTo>
                    <a:lnTo>
                      <a:pt x="94" y="101"/>
                    </a:lnTo>
                    <a:close/>
                    <a:moveTo>
                      <a:pt x="172" y="151"/>
                    </a:moveTo>
                    <a:cubicBezTo>
                      <a:pt x="135" y="167"/>
                      <a:pt x="135" y="167"/>
                      <a:pt x="135" y="167"/>
                    </a:cubicBezTo>
                    <a:cubicBezTo>
                      <a:pt x="135" y="116"/>
                      <a:pt x="135" y="116"/>
                      <a:pt x="135" y="116"/>
                    </a:cubicBezTo>
                    <a:cubicBezTo>
                      <a:pt x="172" y="101"/>
                      <a:pt x="172" y="101"/>
                      <a:pt x="172" y="101"/>
                    </a:cubicBezTo>
                    <a:lnTo>
                      <a:pt x="172" y="1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b="1" dirty="0">
                  <a:latin typeface="Lato" panose="020F0502020204030203" pitchFamily="34" charset="0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30C8360-06FE-DDC0-9C7A-C7213B815AF5}"/>
                </a:ext>
              </a:extLst>
            </p:cNvPr>
            <p:cNvSpPr txBox="1"/>
            <p:nvPr/>
          </p:nvSpPr>
          <p:spPr>
            <a:xfrm>
              <a:off x="7159926" y="2513767"/>
              <a:ext cx="610722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342900">
                <a:buFont typeface="Courier New" panose="02070309020205020404" pitchFamily="49" charset="0"/>
                <a:buChar char="o"/>
                <a:defRPr/>
              </a:pPr>
              <a:r>
                <a:rPr lang="en-GB" sz="2800" b="1" dirty="0"/>
                <a:t>Gastric Tolerance </a:t>
              </a:r>
            </a:p>
            <a:p>
              <a:pPr>
                <a:defRPr/>
              </a:pPr>
              <a:r>
                <a:rPr lang="en-GB" sz="2800" b="1" dirty="0"/>
                <a:t>    compared to other NSAIDs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B07647B-725E-F018-D772-B0165FD3D936}"/>
              </a:ext>
            </a:extLst>
          </p:cNvPr>
          <p:cNvGrpSpPr/>
          <p:nvPr/>
        </p:nvGrpSpPr>
        <p:grpSpPr>
          <a:xfrm>
            <a:off x="6829456" y="1385504"/>
            <a:ext cx="7484920" cy="662388"/>
            <a:chOff x="6970435" y="1140620"/>
            <a:chExt cx="7484920" cy="66238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1FDC5AF-DE77-34CE-5E4B-9C876AE4C639}"/>
                </a:ext>
              </a:extLst>
            </p:cNvPr>
            <p:cNvGrpSpPr/>
            <p:nvPr/>
          </p:nvGrpSpPr>
          <p:grpSpPr>
            <a:xfrm>
              <a:off x="6970435" y="1140620"/>
              <a:ext cx="662388" cy="662388"/>
              <a:chOff x="7848425" y="2089192"/>
              <a:chExt cx="662388" cy="662388"/>
            </a:xfrm>
          </p:grpSpPr>
          <p:sp>
            <p:nvSpPr>
              <p:cNvPr id="23" name="Oval 82">
                <a:extLst>
                  <a:ext uri="{FF2B5EF4-FFF2-40B4-BE49-F238E27FC236}">
                    <a16:creationId xmlns:a16="http://schemas.microsoft.com/office/drawing/2014/main" id="{2AE6C04B-8D57-0ECD-9E10-11EF599A1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48425" y="2089192"/>
                <a:ext cx="662388" cy="662388"/>
              </a:xfrm>
              <a:prstGeom prst="ellipse">
                <a:avLst/>
              </a:prstGeom>
              <a:solidFill>
                <a:schemeClr val="accent6"/>
              </a:solidFill>
              <a:ln w="180975"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b="1" dirty="0">
                  <a:latin typeface="Lato" panose="020F0502020204030203" pitchFamily="34" charset="0"/>
                </a:endParaRPr>
              </a:p>
            </p:txBody>
          </p:sp>
          <p:sp>
            <p:nvSpPr>
              <p:cNvPr id="26" name="Freeform 23">
                <a:extLst>
                  <a:ext uri="{FF2B5EF4-FFF2-40B4-BE49-F238E27FC236}">
                    <a16:creationId xmlns:a16="http://schemas.microsoft.com/office/drawing/2014/main" id="{036B29B3-F53A-EAB3-5754-6568D60AC0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29525" y="2254009"/>
                <a:ext cx="338932" cy="330200"/>
              </a:xfrm>
              <a:custGeom>
                <a:avLst/>
                <a:gdLst>
                  <a:gd name="T0" fmla="*/ 180 w 180"/>
                  <a:gd name="T1" fmla="*/ 95 h 176"/>
                  <a:gd name="T2" fmla="*/ 179 w 180"/>
                  <a:gd name="T3" fmla="*/ 93 h 176"/>
                  <a:gd name="T4" fmla="*/ 178 w 180"/>
                  <a:gd name="T5" fmla="*/ 92 h 176"/>
                  <a:gd name="T6" fmla="*/ 135 w 180"/>
                  <a:gd name="T7" fmla="*/ 74 h 176"/>
                  <a:gd name="T8" fmla="*/ 135 w 180"/>
                  <a:gd name="T9" fmla="*/ 21 h 176"/>
                  <a:gd name="T10" fmla="*/ 135 w 180"/>
                  <a:gd name="T11" fmla="*/ 21 h 176"/>
                  <a:gd name="T12" fmla="*/ 134 w 180"/>
                  <a:gd name="T13" fmla="*/ 19 h 176"/>
                  <a:gd name="T14" fmla="*/ 133 w 180"/>
                  <a:gd name="T15" fmla="*/ 18 h 176"/>
                  <a:gd name="T16" fmla="*/ 92 w 180"/>
                  <a:gd name="T17" fmla="*/ 0 h 176"/>
                  <a:gd name="T18" fmla="*/ 48 w 180"/>
                  <a:gd name="T19" fmla="*/ 18 h 176"/>
                  <a:gd name="T20" fmla="*/ 47 w 180"/>
                  <a:gd name="T21" fmla="*/ 18 h 176"/>
                  <a:gd name="T22" fmla="*/ 46 w 180"/>
                  <a:gd name="T23" fmla="*/ 19 h 176"/>
                  <a:gd name="T24" fmla="*/ 45 w 180"/>
                  <a:gd name="T25" fmla="*/ 21 h 176"/>
                  <a:gd name="T26" fmla="*/ 45 w 180"/>
                  <a:gd name="T27" fmla="*/ 21 h 176"/>
                  <a:gd name="T28" fmla="*/ 3 w 180"/>
                  <a:gd name="T29" fmla="*/ 92 h 176"/>
                  <a:gd name="T30" fmla="*/ 2 w 180"/>
                  <a:gd name="T31" fmla="*/ 92 h 176"/>
                  <a:gd name="T32" fmla="*/ 1 w 180"/>
                  <a:gd name="T33" fmla="*/ 93 h 176"/>
                  <a:gd name="T34" fmla="*/ 0 w 180"/>
                  <a:gd name="T35" fmla="*/ 95 h 176"/>
                  <a:gd name="T36" fmla="*/ 0 w 180"/>
                  <a:gd name="T37" fmla="*/ 95 h 176"/>
                  <a:gd name="T38" fmla="*/ 3 w 180"/>
                  <a:gd name="T39" fmla="*/ 157 h 176"/>
                  <a:gd name="T40" fmla="*/ 49 w 180"/>
                  <a:gd name="T41" fmla="*/ 176 h 176"/>
                  <a:gd name="T42" fmla="*/ 90 w 180"/>
                  <a:gd name="T43" fmla="*/ 158 h 176"/>
                  <a:gd name="T44" fmla="*/ 131 w 180"/>
                  <a:gd name="T45" fmla="*/ 176 h 176"/>
                  <a:gd name="T46" fmla="*/ 177 w 180"/>
                  <a:gd name="T47" fmla="*/ 157 h 176"/>
                  <a:gd name="T48" fmla="*/ 180 w 180"/>
                  <a:gd name="T49" fmla="*/ 95 h 176"/>
                  <a:gd name="T50" fmla="*/ 131 w 180"/>
                  <a:gd name="T51" fmla="*/ 81 h 176"/>
                  <a:gd name="T52" fmla="*/ 150 w 180"/>
                  <a:gd name="T53" fmla="*/ 102 h 176"/>
                  <a:gd name="T54" fmla="*/ 116 w 180"/>
                  <a:gd name="T55" fmla="*/ 103 h 176"/>
                  <a:gd name="T56" fmla="*/ 100 w 180"/>
                  <a:gd name="T57" fmla="*/ 95 h 176"/>
                  <a:gd name="T58" fmla="*/ 128 w 180"/>
                  <a:gd name="T59" fmla="*/ 74 h 176"/>
                  <a:gd name="T60" fmla="*/ 94 w 180"/>
                  <a:gd name="T61" fmla="*/ 41 h 176"/>
                  <a:gd name="T62" fmla="*/ 128 w 180"/>
                  <a:gd name="T63" fmla="*/ 74 h 176"/>
                  <a:gd name="T64" fmla="*/ 86 w 180"/>
                  <a:gd name="T65" fmla="*/ 89 h 176"/>
                  <a:gd name="T66" fmla="*/ 53 w 180"/>
                  <a:gd name="T67" fmla="*/ 27 h 176"/>
                  <a:gd name="T68" fmla="*/ 86 w 180"/>
                  <a:gd name="T69" fmla="*/ 41 h 176"/>
                  <a:gd name="T70" fmla="*/ 122 w 180"/>
                  <a:gd name="T71" fmla="*/ 21 h 176"/>
                  <a:gd name="T72" fmla="*/ 59 w 180"/>
                  <a:gd name="T73" fmla="*/ 21 h 176"/>
                  <a:gd name="T74" fmla="*/ 49 w 180"/>
                  <a:gd name="T75" fmla="*/ 81 h 176"/>
                  <a:gd name="T76" fmla="*/ 49 w 180"/>
                  <a:gd name="T77" fmla="*/ 109 h 176"/>
                  <a:gd name="T78" fmla="*/ 49 w 180"/>
                  <a:gd name="T79" fmla="*/ 81 h 176"/>
                  <a:gd name="T80" fmla="*/ 9 w 180"/>
                  <a:gd name="T81" fmla="*/ 101 h 176"/>
                  <a:gd name="T82" fmla="*/ 45 w 180"/>
                  <a:gd name="T83" fmla="*/ 167 h 176"/>
                  <a:gd name="T84" fmla="*/ 8 w 180"/>
                  <a:gd name="T85" fmla="*/ 101 h 176"/>
                  <a:gd name="T86" fmla="*/ 86 w 180"/>
                  <a:gd name="T87" fmla="*/ 101 h 176"/>
                  <a:gd name="T88" fmla="*/ 53 w 180"/>
                  <a:gd name="T89" fmla="*/ 166 h 176"/>
                  <a:gd name="T90" fmla="*/ 94 w 180"/>
                  <a:gd name="T91" fmla="*/ 101 h 176"/>
                  <a:gd name="T92" fmla="*/ 128 w 180"/>
                  <a:gd name="T93" fmla="*/ 166 h 176"/>
                  <a:gd name="T94" fmla="*/ 94 w 180"/>
                  <a:gd name="T95" fmla="*/ 101 h 176"/>
                  <a:gd name="T96" fmla="*/ 135 w 180"/>
                  <a:gd name="T97" fmla="*/ 167 h 176"/>
                  <a:gd name="T98" fmla="*/ 172 w 180"/>
                  <a:gd name="T99" fmla="*/ 10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0" h="176">
                    <a:moveTo>
                      <a:pt x="180" y="95"/>
                    </a:moveTo>
                    <a:cubicBezTo>
                      <a:pt x="180" y="95"/>
                      <a:pt x="180" y="95"/>
                      <a:pt x="180" y="95"/>
                    </a:cubicBezTo>
                    <a:cubicBezTo>
                      <a:pt x="180" y="94"/>
                      <a:pt x="179" y="94"/>
                      <a:pt x="179" y="93"/>
                    </a:cubicBezTo>
                    <a:cubicBezTo>
                      <a:pt x="179" y="93"/>
                      <a:pt x="179" y="93"/>
                      <a:pt x="179" y="93"/>
                    </a:cubicBezTo>
                    <a:cubicBezTo>
                      <a:pt x="178" y="92"/>
                      <a:pt x="178" y="92"/>
                      <a:pt x="178" y="92"/>
                    </a:cubicBezTo>
                    <a:cubicBezTo>
                      <a:pt x="178" y="92"/>
                      <a:pt x="178" y="92"/>
                      <a:pt x="178" y="92"/>
                    </a:cubicBezTo>
                    <a:cubicBezTo>
                      <a:pt x="178" y="92"/>
                      <a:pt x="177" y="92"/>
                      <a:pt x="177" y="92"/>
                    </a:cubicBezTo>
                    <a:cubicBezTo>
                      <a:pt x="135" y="74"/>
                      <a:pt x="135" y="74"/>
                      <a:pt x="135" y="74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1"/>
                      <a:pt x="135" y="21"/>
                    </a:cubicBezTo>
                    <a:cubicBezTo>
                      <a:pt x="135" y="21"/>
                      <a:pt x="135" y="20"/>
                      <a:pt x="135" y="19"/>
                    </a:cubicBezTo>
                    <a:cubicBezTo>
                      <a:pt x="134" y="19"/>
                      <a:pt x="134" y="19"/>
                      <a:pt x="134" y="19"/>
                    </a:cubicBezTo>
                    <a:cubicBezTo>
                      <a:pt x="134" y="19"/>
                      <a:pt x="134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ubicBezTo>
                      <a:pt x="133" y="18"/>
                      <a:pt x="133" y="18"/>
                      <a:pt x="133" y="18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1" y="0"/>
                      <a:pt x="90" y="0"/>
                      <a:pt x="89" y="0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7" y="18"/>
                      <a:pt x="47" y="19"/>
                      <a:pt x="46" y="1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20"/>
                      <a:pt x="45" y="21"/>
                      <a:pt x="45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74"/>
                      <a:pt x="45" y="74"/>
                      <a:pt x="45" y="74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1" y="93"/>
                    </a:cubicBezTo>
                    <a:cubicBezTo>
                      <a:pt x="1" y="93"/>
                      <a:pt x="1" y="93"/>
                      <a:pt x="1" y="93"/>
                    </a:cubicBezTo>
                    <a:cubicBezTo>
                      <a:pt x="1" y="94"/>
                      <a:pt x="0" y="94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55"/>
                      <a:pt x="1" y="157"/>
                      <a:pt x="3" y="157"/>
                    </a:cubicBezTo>
                    <a:cubicBezTo>
                      <a:pt x="48" y="176"/>
                      <a:pt x="48" y="176"/>
                      <a:pt x="48" y="176"/>
                    </a:cubicBezTo>
                    <a:cubicBezTo>
                      <a:pt x="48" y="176"/>
                      <a:pt x="49" y="176"/>
                      <a:pt x="49" y="176"/>
                    </a:cubicBezTo>
                    <a:cubicBezTo>
                      <a:pt x="50" y="176"/>
                      <a:pt x="50" y="176"/>
                      <a:pt x="51" y="176"/>
                    </a:cubicBezTo>
                    <a:cubicBezTo>
                      <a:pt x="90" y="158"/>
                      <a:pt x="90" y="158"/>
                      <a:pt x="90" y="158"/>
                    </a:cubicBezTo>
                    <a:cubicBezTo>
                      <a:pt x="130" y="176"/>
                      <a:pt x="130" y="176"/>
                      <a:pt x="130" y="176"/>
                    </a:cubicBezTo>
                    <a:cubicBezTo>
                      <a:pt x="130" y="176"/>
                      <a:pt x="131" y="176"/>
                      <a:pt x="131" y="176"/>
                    </a:cubicBezTo>
                    <a:cubicBezTo>
                      <a:pt x="132" y="176"/>
                      <a:pt x="132" y="176"/>
                      <a:pt x="133" y="176"/>
                    </a:cubicBezTo>
                    <a:cubicBezTo>
                      <a:pt x="177" y="157"/>
                      <a:pt x="177" y="157"/>
                      <a:pt x="177" y="157"/>
                    </a:cubicBezTo>
                    <a:cubicBezTo>
                      <a:pt x="179" y="157"/>
                      <a:pt x="180" y="155"/>
                      <a:pt x="180" y="154"/>
                    </a:cubicBezTo>
                    <a:cubicBezTo>
                      <a:pt x="180" y="95"/>
                      <a:pt x="180" y="95"/>
                      <a:pt x="180" y="95"/>
                    </a:cubicBezTo>
                    <a:cubicBezTo>
                      <a:pt x="180" y="95"/>
                      <a:pt x="180" y="95"/>
                      <a:pt x="180" y="95"/>
                    </a:cubicBezTo>
                    <a:close/>
                    <a:moveTo>
                      <a:pt x="131" y="81"/>
                    </a:moveTo>
                    <a:cubicBezTo>
                      <a:pt x="166" y="95"/>
                      <a:pt x="166" y="95"/>
                      <a:pt x="166" y="95"/>
                    </a:cubicBezTo>
                    <a:cubicBezTo>
                      <a:pt x="150" y="102"/>
                      <a:pt x="150" y="102"/>
                      <a:pt x="150" y="102"/>
                    </a:cubicBezTo>
                    <a:cubicBezTo>
                      <a:pt x="131" y="109"/>
                      <a:pt x="131" y="109"/>
                      <a:pt x="131" y="109"/>
                    </a:cubicBezTo>
                    <a:cubicBezTo>
                      <a:pt x="116" y="103"/>
                      <a:pt x="116" y="103"/>
                      <a:pt x="116" y="103"/>
                    </a:cubicBezTo>
                    <a:cubicBezTo>
                      <a:pt x="99" y="95"/>
                      <a:pt x="99" y="95"/>
                      <a:pt x="99" y="95"/>
                    </a:cubicBezTo>
                    <a:cubicBezTo>
                      <a:pt x="100" y="95"/>
                      <a:pt x="100" y="95"/>
                      <a:pt x="100" y="95"/>
                    </a:cubicBezTo>
                    <a:lnTo>
                      <a:pt x="131" y="81"/>
                    </a:lnTo>
                    <a:close/>
                    <a:moveTo>
                      <a:pt x="128" y="74"/>
                    </a:moveTo>
                    <a:cubicBezTo>
                      <a:pt x="94" y="89"/>
                      <a:pt x="94" y="89"/>
                      <a:pt x="94" y="89"/>
                    </a:cubicBezTo>
                    <a:cubicBezTo>
                      <a:pt x="94" y="41"/>
                      <a:pt x="94" y="41"/>
                      <a:pt x="94" y="41"/>
                    </a:cubicBezTo>
                    <a:cubicBezTo>
                      <a:pt x="128" y="27"/>
                      <a:pt x="128" y="27"/>
                      <a:pt x="128" y="27"/>
                    </a:cubicBezTo>
                    <a:lnTo>
                      <a:pt x="128" y="74"/>
                    </a:lnTo>
                    <a:close/>
                    <a:moveTo>
                      <a:pt x="86" y="41"/>
                    </a:moveTo>
                    <a:cubicBezTo>
                      <a:pt x="86" y="89"/>
                      <a:pt x="86" y="89"/>
                      <a:pt x="86" y="89"/>
                    </a:cubicBezTo>
                    <a:cubicBezTo>
                      <a:pt x="53" y="74"/>
                      <a:pt x="53" y="74"/>
                      <a:pt x="53" y="74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75" y="37"/>
                      <a:pt x="75" y="37"/>
                      <a:pt x="75" y="37"/>
                    </a:cubicBezTo>
                    <a:lnTo>
                      <a:pt x="86" y="41"/>
                    </a:lnTo>
                    <a:close/>
                    <a:moveTo>
                      <a:pt x="90" y="8"/>
                    </a:moveTo>
                    <a:cubicBezTo>
                      <a:pt x="122" y="21"/>
                      <a:pt x="122" y="21"/>
                      <a:pt x="122" y="21"/>
                    </a:cubicBezTo>
                    <a:cubicBezTo>
                      <a:pt x="90" y="35"/>
                      <a:pt x="90" y="35"/>
                      <a:pt x="90" y="35"/>
                    </a:cubicBezTo>
                    <a:cubicBezTo>
                      <a:pt x="59" y="21"/>
                      <a:pt x="59" y="21"/>
                      <a:pt x="59" y="21"/>
                    </a:cubicBezTo>
                    <a:lnTo>
                      <a:pt x="90" y="8"/>
                    </a:lnTo>
                    <a:close/>
                    <a:moveTo>
                      <a:pt x="49" y="81"/>
                    </a:moveTo>
                    <a:cubicBezTo>
                      <a:pt x="81" y="95"/>
                      <a:pt x="81" y="95"/>
                      <a:pt x="81" y="95"/>
                    </a:cubicBezTo>
                    <a:cubicBezTo>
                      <a:pt x="49" y="109"/>
                      <a:pt x="49" y="109"/>
                      <a:pt x="49" y="109"/>
                    </a:cubicBezTo>
                    <a:cubicBezTo>
                      <a:pt x="14" y="95"/>
                      <a:pt x="14" y="95"/>
                      <a:pt x="14" y="95"/>
                    </a:cubicBezTo>
                    <a:lnTo>
                      <a:pt x="49" y="81"/>
                    </a:lnTo>
                    <a:close/>
                    <a:moveTo>
                      <a:pt x="8" y="101"/>
                    </a:moveTo>
                    <a:cubicBezTo>
                      <a:pt x="9" y="101"/>
                      <a:pt x="9" y="101"/>
                      <a:pt x="9" y="101"/>
                    </a:cubicBezTo>
                    <a:cubicBezTo>
                      <a:pt x="45" y="116"/>
                      <a:pt x="45" y="116"/>
                      <a:pt x="45" y="116"/>
                    </a:cubicBezTo>
                    <a:cubicBezTo>
                      <a:pt x="45" y="167"/>
                      <a:pt x="45" y="167"/>
                      <a:pt x="45" y="167"/>
                    </a:cubicBezTo>
                    <a:cubicBezTo>
                      <a:pt x="8" y="151"/>
                      <a:pt x="8" y="151"/>
                      <a:pt x="8" y="151"/>
                    </a:cubicBezTo>
                    <a:lnTo>
                      <a:pt x="8" y="101"/>
                    </a:lnTo>
                    <a:close/>
                    <a:moveTo>
                      <a:pt x="53" y="116"/>
                    </a:moveTo>
                    <a:cubicBezTo>
                      <a:pt x="86" y="101"/>
                      <a:pt x="86" y="101"/>
                      <a:pt x="86" y="101"/>
                    </a:cubicBezTo>
                    <a:cubicBezTo>
                      <a:pt x="86" y="151"/>
                      <a:pt x="86" y="151"/>
                      <a:pt x="86" y="151"/>
                    </a:cubicBezTo>
                    <a:cubicBezTo>
                      <a:pt x="53" y="166"/>
                      <a:pt x="53" y="166"/>
                      <a:pt x="53" y="166"/>
                    </a:cubicBezTo>
                    <a:lnTo>
                      <a:pt x="53" y="116"/>
                    </a:lnTo>
                    <a:close/>
                    <a:moveTo>
                      <a:pt x="94" y="101"/>
                    </a:moveTo>
                    <a:cubicBezTo>
                      <a:pt x="128" y="116"/>
                      <a:pt x="128" y="116"/>
                      <a:pt x="128" y="116"/>
                    </a:cubicBezTo>
                    <a:cubicBezTo>
                      <a:pt x="128" y="166"/>
                      <a:pt x="128" y="166"/>
                      <a:pt x="128" y="166"/>
                    </a:cubicBezTo>
                    <a:cubicBezTo>
                      <a:pt x="94" y="151"/>
                      <a:pt x="94" y="151"/>
                      <a:pt x="94" y="151"/>
                    </a:cubicBezTo>
                    <a:lnTo>
                      <a:pt x="94" y="101"/>
                    </a:lnTo>
                    <a:close/>
                    <a:moveTo>
                      <a:pt x="172" y="151"/>
                    </a:moveTo>
                    <a:cubicBezTo>
                      <a:pt x="135" y="167"/>
                      <a:pt x="135" y="167"/>
                      <a:pt x="135" y="167"/>
                    </a:cubicBezTo>
                    <a:cubicBezTo>
                      <a:pt x="135" y="116"/>
                      <a:pt x="135" y="116"/>
                      <a:pt x="135" y="116"/>
                    </a:cubicBezTo>
                    <a:cubicBezTo>
                      <a:pt x="172" y="101"/>
                      <a:pt x="172" y="101"/>
                      <a:pt x="172" y="101"/>
                    </a:cubicBezTo>
                    <a:lnTo>
                      <a:pt x="172" y="1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b="1" dirty="0">
                  <a:latin typeface="Lato" panose="020F0502020204030203" pitchFamily="34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A089354-2733-A0BA-54B7-1990DE82D675}"/>
                </a:ext>
              </a:extLst>
            </p:cNvPr>
            <p:cNvSpPr txBox="1"/>
            <p:nvPr/>
          </p:nvSpPr>
          <p:spPr>
            <a:xfrm>
              <a:off x="7813923" y="1196468"/>
              <a:ext cx="66414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Courier New" panose="02070309020205020404" pitchFamily="49" charset="0"/>
                <a:buChar char="o"/>
                <a:defRPr/>
              </a:pPr>
              <a:r>
                <a:rPr lang="en-GB" sz="2800" b="1" dirty="0"/>
                <a:t>Preferential Cox 2 Inhibitor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1D908A3-5B91-1035-637C-03E2E306758E}"/>
              </a:ext>
            </a:extLst>
          </p:cNvPr>
          <p:cNvGrpSpPr/>
          <p:nvPr/>
        </p:nvGrpSpPr>
        <p:grpSpPr>
          <a:xfrm>
            <a:off x="6613661" y="3001080"/>
            <a:ext cx="7700715" cy="1007480"/>
            <a:chOff x="7050827" y="3821794"/>
            <a:chExt cx="7700715" cy="1007480"/>
          </a:xfrm>
        </p:grpSpPr>
        <p:grpSp>
          <p:nvGrpSpPr>
            <p:cNvPr id="52" name="Group 51"/>
            <p:cNvGrpSpPr/>
            <p:nvPr/>
          </p:nvGrpSpPr>
          <p:grpSpPr>
            <a:xfrm>
              <a:off x="7050827" y="3821794"/>
              <a:ext cx="662388" cy="662388"/>
              <a:chOff x="7833458" y="3435535"/>
              <a:chExt cx="662388" cy="662388"/>
            </a:xfrm>
          </p:grpSpPr>
          <p:sp>
            <p:nvSpPr>
              <p:cNvPr id="31" name="Oval 82"/>
              <p:cNvSpPr>
                <a:spLocks noChangeArrowheads="1"/>
              </p:cNvSpPr>
              <p:nvPr/>
            </p:nvSpPr>
            <p:spPr bwMode="auto">
              <a:xfrm>
                <a:off x="7833458" y="3435535"/>
                <a:ext cx="662388" cy="662388"/>
              </a:xfrm>
              <a:prstGeom prst="ellipse">
                <a:avLst/>
              </a:prstGeom>
              <a:solidFill>
                <a:schemeClr val="accent4"/>
              </a:solidFill>
              <a:ln w="180975"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b="1" dirty="0">
                  <a:latin typeface="Lato" panose="020F0502020204030203" pitchFamily="34" charset="0"/>
                </a:endParaRP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8028772" y="3617456"/>
                <a:ext cx="305545" cy="306993"/>
                <a:chOff x="12606338" y="10871200"/>
                <a:chExt cx="669925" cy="673100"/>
              </a:xfrm>
              <a:solidFill>
                <a:schemeClr val="bg1"/>
              </a:solidFill>
            </p:grpSpPr>
            <p:sp>
              <p:nvSpPr>
                <p:cNvPr id="34" name="Freeform 42"/>
                <p:cNvSpPr>
                  <a:spLocks noEditPoints="1"/>
                </p:cNvSpPr>
                <p:nvPr/>
              </p:nvSpPr>
              <p:spPr bwMode="auto">
                <a:xfrm>
                  <a:off x="12606338" y="10875963"/>
                  <a:ext cx="655638" cy="660400"/>
                </a:xfrm>
                <a:custGeom>
                  <a:avLst/>
                  <a:gdLst>
                    <a:gd name="T0" fmla="*/ 169 w 174"/>
                    <a:gd name="T1" fmla="*/ 50 h 176"/>
                    <a:gd name="T2" fmla="*/ 174 w 174"/>
                    <a:gd name="T3" fmla="*/ 37 h 176"/>
                    <a:gd name="T4" fmla="*/ 169 w 174"/>
                    <a:gd name="T5" fmla="*/ 24 h 176"/>
                    <a:gd name="T6" fmla="*/ 152 w 174"/>
                    <a:gd name="T7" fmla="*/ 7 h 176"/>
                    <a:gd name="T8" fmla="*/ 128 w 174"/>
                    <a:gd name="T9" fmla="*/ 7 h 176"/>
                    <a:gd name="T10" fmla="*/ 21 w 174"/>
                    <a:gd name="T11" fmla="*/ 113 h 176"/>
                    <a:gd name="T12" fmla="*/ 20 w 174"/>
                    <a:gd name="T13" fmla="*/ 115 h 176"/>
                    <a:gd name="T14" fmla="*/ 1 w 174"/>
                    <a:gd name="T15" fmla="*/ 163 h 176"/>
                    <a:gd name="T16" fmla="*/ 3 w 174"/>
                    <a:gd name="T17" fmla="*/ 173 h 176"/>
                    <a:gd name="T18" fmla="*/ 10 w 174"/>
                    <a:gd name="T19" fmla="*/ 176 h 176"/>
                    <a:gd name="T20" fmla="*/ 13 w 174"/>
                    <a:gd name="T21" fmla="*/ 175 h 176"/>
                    <a:gd name="T22" fmla="*/ 61 w 174"/>
                    <a:gd name="T23" fmla="*/ 156 h 176"/>
                    <a:gd name="T24" fmla="*/ 63 w 174"/>
                    <a:gd name="T25" fmla="*/ 155 h 176"/>
                    <a:gd name="T26" fmla="*/ 169 w 174"/>
                    <a:gd name="T27" fmla="*/ 50 h 176"/>
                    <a:gd name="T28" fmla="*/ 31 w 174"/>
                    <a:gd name="T29" fmla="*/ 160 h 176"/>
                    <a:gd name="T30" fmla="*/ 16 w 174"/>
                    <a:gd name="T31" fmla="*/ 145 h 176"/>
                    <a:gd name="T32" fmla="*/ 25 w 174"/>
                    <a:gd name="T33" fmla="*/ 123 h 176"/>
                    <a:gd name="T34" fmla="*/ 54 w 174"/>
                    <a:gd name="T35" fmla="*/ 151 h 176"/>
                    <a:gd name="T36" fmla="*/ 31 w 174"/>
                    <a:gd name="T37" fmla="*/ 160 h 176"/>
                    <a:gd name="T38" fmla="*/ 133 w 174"/>
                    <a:gd name="T39" fmla="*/ 12 h 176"/>
                    <a:gd name="T40" fmla="*/ 146 w 174"/>
                    <a:gd name="T41" fmla="*/ 12 h 176"/>
                    <a:gd name="T42" fmla="*/ 163 w 174"/>
                    <a:gd name="T43" fmla="*/ 29 h 176"/>
                    <a:gd name="T44" fmla="*/ 167 w 174"/>
                    <a:gd name="T45" fmla="*/ 37 h 176"/>
                    <a:gd name="T46" fmla="*/ 163 w 174"/>
                    <a:gd name="T47" fmla="*/ 45 h 176"/>
                    <a:gd name="T48" fmla="*/ 61 w 174"/>
                    <a:gd name="T49" fmla="*/ 147 h 176"/>
                    <a:gd name="T50" fmla="*/ 50 w 174"/>
                    <a:gd name="T51" fmla="*/ 137 h 176"/>
                    <a:gd name="T52" fmla="*/ 134 w 174"/>
                    <a:gd name="T53" fmla="*/ 53 h 176"/>
                    <a:gd name="T54" fmla="*/ 134 w 174"/>
                    <a:gd name="T55" fmla="*/ 47 h 176"/>
                    <a:gd name="T56" fmla="*/ 129 w 174"/>
                    <a:gd name="T57" fmla="*/ 47 h 176"/>
                    <a:gd name="T58" fmla="*/ 45 w 174"/>
                    <a:gd name="T59" fmla="*/ 132 h 176"/>
                    <a:gd name="T60" fmla="*/ 29 w 174"/>
                    <a:gd name="T61" fmla="*/ 116 h 176"/>
                    <a:gd name="T62" fmla="*/ 133 w 174"/>
                    <a:gd name="T63" fmla="*/ 12 h 176"/>
                    <a:gd name="T64" fmla="*/ 10 w 174"/>
                    <a:gd name="T65" fmla="*/ 168 h 176"/>
                    <a:gd name="T66" fmla="*/ 9 w 174"/>
                    <a:gd name="T67" fmla="*/ 168 h 176"/>
                    <a:gd name="T68" fmla="*/ 8 w 174"/>
                    <a:gd name="T69" fmla="*/ 166 h 176"/>
                    <a:gd name="T70" fmla="*/ 13 w 174"/>
                    <a:gd name="T71" fmla="*/ 153 h 176"/>
                    <a:gd name="T72" fmla="*/ 24 w 174"/>
                    <a:gd name="T73" fmla="*/ 163 h 176"/>
                    <a:gd name="T74" fmla="*/ 10 w 174"/>
                    <a:gd name="T75" fmla="*/ 168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74" h="176">
                      <a:moveTo>
                        <a:pt x="169" y="50"/>
                      </a:moveTo>
                      <a:cubicBezTo>
                        <a:pt x="172" y="47"/>
                        <a:pt x="174" y="42"/>
                        <a:pt x="174" y="37"/>
                      </a:cubicBezTo>
                      <a:cubicBezTo>
                        <a:pt x="174" y="32"/>
                        <a:pt x="172" y="27"/>
                        <a:pt x="169" y="24"/>
                      </a:cubicBezTo>
                      <a:cubicBezTo>
                        <a:pt x="152" y="7"/>
                        <a:pt x="152" y="7"/>
                        <a:pt x="152" y="7"/>
                      </a:cubicBezTo>
                      <a:cubicBezTo>
                        <a:pt x="145" y="0"/>
                        <a:pt x="134" y="0"/>
                        <a:pt x="128" y="7"/>
                      </a:cubicBezTo>
                      <a:cubicBezTo>
                        <a:pt x="21" y="113"/>
                        <a:pt x="21" y="113"/>
                        <a:pt x="21" y="113"/>
                      </a:cubicBezTo>
                      <a:cubicBezTo>
                        <a:pt x="21" y="114"/>
                        <a:pt x="20" y="115"/>
                        <a:pt x="20" y="115"/>
                      </a:cubicBezTo>
                      <a:cubicBezTo>
                        <a:pt x="19" y="119"/>
                        <a:pt x="14" y="130"/>
                        <a:pt x="1" y="163"/>
                      </a:cubicBezTo>
                      <a:cubicBezTo>
                        <a:pt x="0" y="166"/>
                        <a:pt x="1" y="170"/>
                        <a:pt x="3" y="173"/>
                      </a:cubicBezTo>
                      <a:cubicBezTo>
                        <a:pt x="5" y="175"/>
                        <a:pt x="8" y="176"/>
                        <a:pt x="10" y="176"/>
                      </a:cubicBezTo>
                      <a:cubicBezTo>
                        <a:pt x="11" y="176"/>
                        <a:pt x="12" y="176"/>
                        <a:pt x="13" y="175"/>
                      </a:cubicBezTo>
                      <a:cubicBezTo>
                        <a:pt x="47" y="162"/>
                        <a:pt x="57" y="158"/>
                        <a:pt x="61" y="156"/>
                      </a:cubicBezTo>
                      <a:cubicBezTo>
                        <a:pt x="62" y="156"/>
                        <a:pt x="63" y="156"/>
                        <a:pt x="63" y="155"/>
                      </a:cubicBezTo>
                      <a:lnTo>
                        <a:pt x="169" y="50"/>
                      </a:lnTo>
                      <a:close/>
                      <a:moveTo>
                        <a:pt x="31" y="160"/>
                      </a:moveTo>
                      <a:cubicBezTo>
                        <a:pt x="16" y="145"/>
                        <a:pt x="16" y="145"/>
                        <a:pt x="16" y="145"/>
                      </a:cubicBezTo>
                      <a:cubicBezTo>
                        <a:pt x="20" y="136"/>
                        <a:pt x="23" y="128"/>
                        <a:pt x="25" y="123"/>
                      </a:cubicBezTo>
                      <a:cubicBezTo>
                        <a:pt x="54" y="151"/>
                        <a:pt x="54" y="151"/>
                        <a:pt x="54" y="151"/>
                      </a:cubicBezTo>
                      <a:cubicBezTo>
                        <a:pt x="49" y="153"/>
                        <a:pt x="40" y="157"/>
                        <a:pt x="31" y="160"/>
                      </a:cubicBezTo>
                      <a:close/>
                      <a:moveTo>
                        <a:pt x="133" y="12"/>
                      </a:moveTo>
                      <a:cubicBezTo>
                        <a:pt x="137" y="8"/>
                        <a:pt x="143" y="8"/>
                        <a:pt x="146" y="12"/>
                      </a:cubicBezTo>
                      <a:cubicBezTo>
                        <a:pt x="163" y="29"/>
                        <a:pt x="163" y="29"/>
                        <a:pt x="163" y="29"/>
                      </a:cubicBezTo>
                      <a:cubicBezTo>
                        <a:pt x="165" y="31"/>
                        <a:pt x="167" y="34"/>
                        <a:pt x="167" y="37"/>
                      </a:cubicBezTo>
                      <a:cubicBezTo>
                        <a:pt x="167" y="40"/>
                        <a:pt x="165" y="43"/>
                        <a:pt x="163" y="45"/>
                      </a:cubicBezTo>
                      <a:cubicBezTo>
                        <a:pt x="61" y="147"/>
                        <a:pt x="61" y="147"/>
                        <a:pt x="61" y="147"/>
                      </a:cubicBezTo>
                      <a:cubicBezTo>
                        <a:pt x="50" y="137"/>
                        <a:pt x="50" y="137"/>
                        <a:pt x="50" y="137"/>
                      </a:cubicBezTo>
                      <a:cubicBezTo>
                        <a:pt x="134" y="53"/>
                        <a:pt x="134" y="53"/>
                        <a:pt x="134" y="53"/>
                      </a:cubicBezTo>
                      <a:cubicBezTo>
                        <a:pt x="136" y="51"/>
                        <a:pt x="136" y="49"/>
                        <a:pt x="134" y="47"/>
                      </a:cubicBezTo>
                      <a:cubicBezTo>
                        <a:pt x="133" y="46"/>
                        <a:pt x="131" y="46"/>
                        <a:pt x="129" y="47"/>
                      </a:cubicBezTo>
                      <a:cubicBezTo>
                        <a:pt x="45" y="132"/>
                        <a:pt x="45" y="132"/>
                        <a:pt x="45" y="132"/>
                      </a:cubicBezTo>
                      <a:cubicBezTo>
                        <a:pt x="29" y="116"/>
                        <a:pt x="29" y="116"/>
                        <a:pt x="29" y="116"/>
                      </a:cubicBezTo>
                      <a:lnTo>
                        <a:pt x="133" y="12"/>
                      </a:lnTo>
                      <a:close/>
                      <a:moveTo>
                        <a:pt x="10" y="168"/>
                      </a:moveTo>
                      <a:cubicBezTo>
                        <a:pt x="10" y="168"/>
                        <a:pt x="9" y="168"/>
                        <a:pt x="9" y="168"/>
                      </a:cubicBezTo>
                      <a:cubicBezTo>
                        <a:pt x="8" y="167"/>
                        <a:pt x="8" y="167"/>
                        <a:pt x="8" y="166"/>
                      </a:cubicBezTo>
                      <a:cubicBezTo>
                        <a:pt x="10" y="162"/>
                        <a:pt x="12" y="157"/>
                        <a:pt x="13" y="153"/>
                      </a:cubicBezTo>
                      <a:cubicBezTo>
                        <a:pt x="24" y="163"/>
                        <a:pt x="24" y="163"/>
                        <a:pt x="24" y="163"/>
                      </a:cubicBezTo>
                      <a:cubicBezTo>
                        <a:pt x="19" y="165"/>
                        <a:pt x="14" y="167"/>
                        <a:pt x="10" y="1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b="1" dirty="0"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35" name="Freeform 43"/>
                <p:cNvSpPr>
                  <a:spLocks/>
                </p:cNvSpPr>
                <p:nvPr/>
              </p:nvSpPr>
              <p:spPr bwMode="auto">
                <a:xfrm>
                  <a:off x="12606338" y="10871200"/>
                  <a:ext cx="327025" cy="327025"/>
                </a:xfrm>
                <a:custGeom>
                  <a:avLst/>
                  <a:gdLst>
                    <a:gd name="T0" fmla="*/ 36 w 87"/>
                    <a:gd name="T1" fmla="*/ 86 h 87"/>
                    <a:gd name="T2" fmla="*/ 39 w 87"/>
                    <a:gd name="T3" fmla="*/ 87 h 87"/>
                    <a:gd name="T4" fmla="*/ 41 w 87"/>
                    <a:gd name="T5" fmla="*/ 86 h 87"/>
                    <a:gd name="T6" fmla="*/ 41 w 87"/>
                    <a:gd name="T7" fmla="*/ 80 h 87"/>
                    <a:gd name="T8" fmla="*/ 36 w 87"/>
                    <a:gd name="T9" fmla="*/ 75 h 87"/>
                    <a:gd name="T10" fmla="*/ 43 w 87"/>
                    <a:gd name="T11" fmla="*/ 68 h 87"/>
                    <a:gd name="T12" fmla="*/ 43 w 87"/>
                    <a:gd name="T13" fmla="*/ 63 h 87"/>
                    <a:gd name="T14" fmla="*/ 38 w 87"/>
                    <a:gd name="T15" fmla="*/ 63 h 87"/>
                    <a:gd name="T16" fmla="*/ 31 w 87"/>
                    <a:gd name="T17" fmla="*/ 70 h 87"/>
                    <a:gd name="T18" fmla="*/ 23 w 87"/>
                    <a:gd name="T19" fmla="*/ 62 h 87"/>
                    <a:gd name="T20" fmla="*/ 45 w 87"/>
                    <a:gd name="T21" fmla="*/ 41 h 87"/>
                    <a:gd name="T22" fmla="*/ 45 w 87"/>
                    <a:gd name="T23" fmla="*/ 35 h 87"/>
                    <a:gd name="T24" fmla="*/ 39 w 87"/>
                    <a:gd name="T25" fmla="*/ 35 h 87"/>
                    <a:gd name="T26" fmla="*/ 18 w 87"/>
                    <a:gd name="T27" fmla="*/ 57 h 87"/>
                    <a:gd name="T28" fmla="*/ 9 w 87"/>
                    <a:gd name="T29" fmla="*/ 48 h 87"/>
                    <a:gd name="T30" fmla="*/ 48 w 87"/>
                    <a:gd name="T31" fmla="*/ 10 h 87"/>
                    <a:gd name="T32" fmla="*/ 80 w 87"/>
                    <a:gd name="T33" fmla="*/ 42 h 87"/>
                    <a:gd name="T34" fmla="*/ 85 w 87"/>
                    <a:gd name="T35" fmla="*/ 42 h 87"/>
                    <a:gd name="T36" fmla="*/ 85 w 87"/>
                    <a:gd name="T37" fmla="*/ 37 h 87"/>
                    <a:gd name="T38" fmla="*/ 50 w 87"/>
                    <a:gd name="T39" fmla="*/ 2 h 87"/>
                    <a:gd name="T40" fmla="*/ 48 w 87"/>
                    <a:gd name="T41" fmla="*/ 0 h 87"/>
                    <a:gd name="T42" fmla="*/ 45 w 87"/>
                    <a:gd name="T43" fmla="*/ 2 h 87"/>
                    <a:gd name="T44" fmla="*/ 1 w 87"/>
                    <a:gd name="T45" fmla="*/ 45 h 87"/>
                    <a:gd name="T46" fmla="*/ 1 w 87"/>
                    <a:gd name="T47" fmla="*/ 51 h 87"/>
                    <a:gd name="T48" fmla="*/ 36 w 87"/>
                    <a:gd name="T49" fmla="*/ 86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7" h="87">
                      <a:moveTo>
                        <a:pt x="36" y="86"/>
                      </a:moveTo>
                      <a:cubicBezTo>
                        <a:pt x="37" y="86"/>
                        <a:pt x="38" y="87"/>
                        <a:pt x="39" y="87"/>
                      </a:cubicBezTo>
                      <a:cubicBezTo>
                        <a:pt x="40" y="87"/>
                        <a:pt x="41" y="86"/>
                        <a:pt x="41" y="86"/>
                      </a:cubicBezTo>
                      <a:cubicBezTo>
                        <a:pt x="43" y="84"/>
                        <a:pt x="43" y="82"/>
                        <a:pt x="41" y="80"/>
                      </a:cubicBezTo>
                      <a:cubicBezTo>
                        <a:pt x="36" y="75"/>
                        <a:pt x="36" y="75"/>
                        <a:pt x="36" y="75"/>
                      </a:cubicBezTo>
                      <a:cubicBezTo>
                        <a:pt x="43" y="68"/>
                        <a:pt x="43" y="68"/>
                        <a:pt x="43" y="68"/>
                      </a:cubicBezTo>
                      <a:cubicBezTo>
                        <a:pt x="45" y="67"/>
                        <a:pt x="45" y="64"/>
                        <a:pt x="43" y="63"/>
                      </a:cubicBezTo>
                      <a:cubicBezTo>
                        <a:pt x="42" y="61"/>
                        <a:pt x="39" y="61"/>
                        <a:pt x="38" y="63"/>
                      </a:cubicBezTo>
                      <a:cubicBezTo>
                        <a:pt x="31" y="70"/>
                        <a:pt x="31" y="70"/>
                        <a:pt x="31" y="70"/>
                      </a:cubicBezTo>
                      <a:cubicBezTo>
                        <a:pt x="23" y="62"/>
                        <a:pt x="23" y="62"/>
                        <a:pt x="23" y="62"/>
                      </a:cubicBezTo>
                      <a:cubicBezTo>
                        <a:pt x="45" y="41"/>
                        <a:pt x="45" y="41"/>
                        <a:pt x="45" y="41"/>
                      </a:cubicBezTo>
                      <a:cubicBezTo>
                        <a:pt x="46" y="39"/>
                        <a:pt x="46" y="37"/>
                        <a:pt x="45" y="35"/>
                      </a:cubicBezTo>
                      <a:cubicBezTo>
                        <a:pt x="43" y="34"/>
                        <a:pt x="41" y="34"/>
                        <a:pt x="39" y="35"/>
                      </a:cubicBezTo>
                      <a:cubicBezTo>
                        <a:pt x="18" y="57"/>
                        <a:pt x="18" y="57"/>
                        <a:pt x="18" y="57"/>
                      </a:cubicBezTo>
                      <a:cubicBezTo>
                        <a:pt x="9" y="48"/>
                        <a:pt x="9" y="48"/>
                        <a:pt x="9" y="48"/>
                      </a:cubicBezTo>
                      <a:cubicBezTo>
                        <a:pt x="48" y="10"/>
                        <a:pt x="48" y="10"/>
                        <a:pt x="48" y="10"/>
                      </a:cubicBezTo>
                      <a:cubicBezTo>
                        <a:pt x="80" y="42"/>
                        <a:pt x="80" y="42"/>
                        <a:pt x="80" y="42"/>
                      </a:cubicBezTo>
                      <a:cubicBezTo>
                        <a:pt x="81" y="43"/>
                        <a:pt x="84" y="43"/>
                        <a:pt x="85" y="42"/>
                      </a:cubicBezTo>
                      <a:cubicBezTo>
                        <a:pt x="87" y="40"/>
                        <a:pt x="87" y="38"/>
                        <a:pt x="85" y="37"/>
                      </a:cubicBezTo>
                      <a:cubicBezTo>
                        <a:pt x="50" y="2"/>
                        <a:pt x="50" y="2"/>
                        <a:pt x="50" y="2"/>
                      </a:cubicBezTo>
                      <a:cubicBezTo>
                        <a:pt x="50" y="1"/>
                        <a:pt x="49" y="0"/>
                        <a:pt x="48" y="0"/>
                      </a:cubicBezTo>
                      <a:cubicBezTo>
                        <a:pt x="47" y="0"/>
                        <a:pt x="46" y="1"/>
                        <a:pt x="45" y="2"/>
                      </a:cubicBezTo>
                      <a:cubicBezTo>
                        <a:pt x="1" y="45"/>
                        <a:pt x="1" y="45"/>
                        <a:pt x="1" y="45"/>
                      </a:cubicBezTo>
                      <a:cubicBezTo>
                        <a:pt x="0" y="47"/>
                        <a:pt x="0" y="49"/>
                        <a:pt x="1" y="51"/>
                      </a:cubicBezTo>
                      <a:lnTo>
                        <a:pt x="36" y="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b="1" dirty="0"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36" name="Freeform 44"/>
                <p:cNvSpPr>
                  <a:spLocks/>
                </p:cNvSpPr>
                <p:nvPr/>
              </p:nvSpPr>
              <p:spPr bwMode="auto">
                <a:xfrm>
                  <a:off x="12949238" y="11214100"/>
                  <a:ext cx="327025" cy="330200"/>
                </a:xfrm>
                <a:custGeom>
                  <a:avLst/>
                  <a:gdLst>
                    <a:gd name="T0" fmla="*/ 86 w 87"/>
                    <a:gd name="T1" fmla="*/ 38 h 88"/>
                    <a:gd name="T2" fmla="*/ 50 w 87"/>
                    <a:gd name="T3" fmla="*/ 2 h 88"/>
                    <a:gd name="T4" fmla="*/ 45 w 87"/>
                    <a:gd name="T5" fmla="*/ 2 h 88"/>
                    <a:gd name="T6" fmla="*/ 45 w 87"/>
                    <a:gd name="T7" fmla="*/ 7 h 88"/>
                    <a:gd name="T8" fmla="*/ 78 w 87"/>
                    <a:gd name="T9" fmla="*/ 40 h 88"/>
                    <a:gd name="T10" fmla="*/ 40 w 87"/>
                    <a:gd name="T11" fmla="*/ 79 h 88"/>
                    <a:gd name="T12" fmla="*/ 31 w 87"/>
                    <a:gd name="T13" fmla="*/ 70 h 88"/>
                    <a:gd name="T14" fmla="*/ 53 w 87"/>
                    <a:gd name="T15" fmla="*/ 49 h 88"/>
                    <a:gd name="T16" fmla="*/ 53 w 87"/>
                    <a:gd name="T17" fmla="*/ 44 h 88"/>
                    <a:gd name="T18" fmla="*/ 48 w 87"/>
                    <a:gd name="T19" fmla="*/ 44 h 88"/>
                    <a:gd name="T20" fmla="*/ 26 w 87"/>
                    <a:gd name="T21" fmla="*/ 65 h 88"/>
                    <a:gd name="T22" fmla="*/ 18 w 87"/>
                    <a:gd name="T23" fmla="*/ 57 h 88"/>
                    <a:gd name="T24" fmla="*/ 25 w 87"/>
                    <a:gd name="T25" fmla="*/ 50 h 88"/>
                    <a:gd name="T26" fmla="*/ 25 w 87"/>
                    <a:gd name="T27" fmla="*/ 44 h 88"/>
                    <a:gd name="T28" fmla="*/ 20 w 87"/>
                    <a:gd name="T29" fmla="*/ 44 h 88"/>
                    <a:gd name="T30" fmla="*/ 12 w 87"/>
                    <a:gd name="T31" fmla="*/ 51 h 88"/>
                    <a:gd name="T32" fmla="*/ 6 w 87"/>
                    <a:gd name="T33" fmla="*/ 45 h 88"/>
                    <a:gd name="T34" fmla="*/ 1 w 87"/>
                    <a:gd name="T35" fmla="*/ 45 h 88"/>
                    <a:gd name="T36" fmla="*/ 1 w 87"/>
                    <a:gd name="T37" fmla="*/ 51 h 88"/>
                    <a:gd name="T38" fmla="*/ 37 w 87"/>
                    <a:gd name="T39" fmla="*/ 87 h 88"/>
                    <a:gd name="T40" fmla="*/ 40 w 87"/>
                    <a:gd name="T41" fmla="*/ 88 h 88"/>
                    <a:gd name="T42" fmla="*/ 42 w 87"/>
                    <a:gd name="T43" fmla="*/ 87 h 88"/>
                    <a:gd name="T44" fmla="*/ 86 w 87"/>
                    <a:gd name="T45" fmla="*/ 43 h 88"/>
                    <a:gd name="T46" fmla="*/ 87 w 87"/>
                    <a:gd name="T47" fmla="*/ 40 h 88"/>
                    <a:gd name="T48" fmla="*/ 86 w 87"/>
                    <a:gd name="T49" fmla="*/ 3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7" h="88">
                      <a:moveTo>
                        <a:pt x="86" y="38"/>
                      </a:moveTo>
                      <a:cubicBezTo>
                        <a:pt x="50" y="2"/>
                        <a:pt x="50" y="2"/>
                        <a:pt x="50" y="2"/>
                      </a:cubicBezTo>
                      <a:cubicBezTo>
                        <a:pt x="49" y="0"/>
                        <a:pt x="46" y="0"/>
                        <a:pt x="45" y="2"/>
                      </a:cubicBezTo>
                      <a:cubicBezTo>
                        <a:pt x="43" y="3"/>
                        <a:pt x="43" y="5"/>
                        <a:pt x="45" y="7"/>
                      </a:cubicBezTo>
                      <a:cubicBezTo>
                        <a:pt x="78" y="40"/>
                        <a:pt x="78" y="40"/>
                        <a:pt x="78" y="40"/>
                      </a:cubicBezTo>
                      <a:cubicBezTo>
                        <a:pt x="40" y="79"/>
                        <a:pt x="40" y="79"/>
                        <a:pt x="40" y="79"/>
                      </a:cubicBezTo>
                      <a:cubicBezTo>
                        <a:pt x="31" y="70"/>
                        <a:pt x="31" y="70"/>
                        <a:pt x="31" y="70"/>
                      </a:cubicBezTo>
                      <a:cubicBezTo>
                        <a:pt x="53" y="49"/>
                        <a:pt x="53" y="49"/>
                        <a:pt x="53" y="49"/>
                      </a:cubicBezTo>
                      <a:cubicBezTo>
                        <a:pt x="54" y="47"/>
                        <a:pt x="54" y="45"/>
                        <a:pt x="53" y="44"/>
                      </a:cubicBezTo>
                      <a:cubicBezTo>
                        <a:pt x="51" y="42"/>
                        <a:pt x="49" y="42"/>
                        <a:pt x="48" y="44"/>
                      </a:cubicBezTo>
                      <a:cubicBezTo>
                        <a:pt x="26" y="65"/>
                        <a:pt x="26" y="65"/>
                        <a:pt x="26" y="65"/>
                      </a:cubicBezTo>
                      <a:cubicBezTo>
                        <a:pt x="18" y="57"/>
                        <a:pt x="18" y="57"/>
                        <a:pt x="18" y="57"/>
                      </a:cubicBezTo>
                      <a:cubicBezTo>
                        <a:pt x="25" y="50"/>
                        <a:pt x="25" y="50"/>
                        <a:pt x="25" y="50"/>
                      </a:cubicBezTo>
                      <a:cubicBezTo>
                        <a:pt x="26" y="48"/>
                        <a:pt x="26" y="46"/>
                        <a:pt x="25" y="44"/>
                      </a:cubicBezTo>
                      <a:cubicBezTo>
                        <a:pt x="23" y="43"/>
                        <a:pt x="21" y="43"/>
                        <a:pt x="20" y="44"/>
                      </a:cubicBezTo>
                      <a:cubicBezTo>
                        <a:pt x="12" y="51"/>
                        <a:pt x="12" y="51"/>
                        <a:pt x="12" y="51"/>
                      </a:cubicBezTo>
                      <a:cubicBezTo>
                        <a:pt x="6" y="45"/>
                        <a:pt x="6" y="45"/>
                        <a:pt x="6" y="45"/>
                      </a:cubicBezTo>
                      <a:cubicBezTo>
                        <a:pt x="5" y="44"/>
                        <a:pt x="3" y="44"/>
                        <a:pt x="1" y="45"/>
                      </a:cubicBezTo>
                      <a:cubicBezTo>
                        <a:pt x="0" y="47"/>
                        <a:pt x="0" y="49"/>
                        <a:pt x="1" y="51"/>
                      </a:cubicBezTo>
                      <a:cubicBezTo>
                        <a:pt x="37" y="87"/>
                        <a:pt x="37" y="87"/>
                        <a:pt x="37" y="87"/>
                      </a:cubicBezTo>
                      <a:cubicBezTo>
                        <a:pt x="38" y="87"/>
                        <a:pt x="39" y="88"/>
                        <a:pt x="40" y="88"/>
                      </a:cubicBezTo>
                      <a:cubicBezTo>
                        <a:pt x="41" y="88"/>
                        <a:pt x="42" y="87"/>
                        <a:pt x="42" y="87"/>
                      </a:cubicBezTo>
                      <a:cubicBezTo>
                        <a:pt x="86" y="43"/>
                        <a:pt x="86" y="43"/>
                        <a:pt x="86" y="43"/>
                      </a:cubicBezTo>
                      <a:cubicBezTo>
                        <a:pt x="87" y="42"/>
                        <a:pt x="87" y="41"/>
                        <a:pt x="87" y="40"/>
                      </a:cubicBezTo>
                      <a:cubicBezTo>
                        <a:pt x="87" y="39"/>
                        <a:pt x="87" y="38"/>
                        <a:pt x="8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b="1" dirty="0">
                    <a:latin typeface="Lato" panose="020F0502020204030203" pitchFamily="34" charset="0"/>
                  </a:endParaRPr>
                </a:p>
              </p:txBody>
            </p:sp>
          </p:grp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CD341C2-7B18-2D9F-D4EE-326D20F797DE}"/>
                </a:ext>
              </a:extLst>
            </p:cNvPr>
            <p:cNvSpPr txBox="1"/>
            <p:nvPr/>
          </p:nvSpPr>
          <p:spPr>
            <a:xfrm>
              <a:off x="7840604" y="3875167"/>
              <a:ext cx="691093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Courier New" panose="02070309020205020404" pitchFamily="49" charset="0"/>
                <a:buChar char="o"/>
                <a:defRPr/>
              </a:pPr>
              <a:r>
                <a:rPr lang="en-GB" sz="2800" b="1" dirty="0"/>
                <a:t>Patient Compliance(OD) and </a:t>
              </a:r>
            </a:p>
            <a:p>
              <a:pPr>
                <a:defRPr/>
              </a:pPr>
              <a:r>
                <a:rPr lang="en-GB" sz="2800" b="1" dirty="0"/>
                <a:t>    Reduced Pill burden</a:t>
              </a:r>
            </a:p>
          </p:txBody>
        </p:sp>
      </p:grpSp>
      <p:pic>
        <p:nvPicPr>
          <p:cNvPr id="79" name="Picture 2" descr="New Product Images - Free Download on Freepik">
            <a:extLst>
              <a:ext uri="{FF2B5EF4-FFF2-40B4-BE49-F238E27FC236}">
                <a16:creationId xmlns:a16="http://schemas.microsoft.com/office/drawing/2014/main" id="{C5466A04-E503-D313-82D5-FB5E3BF69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1" b="16464"/>
          <a:stretch/>
        </p:blipFill>
        <p:spPr bwMode="auto">
          <a:xfrm>
            <a:off x="40255" y="-21799"/>
            <a:ext cx="1954696" cy="14073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807934-A6E8-00C9-0DC6-3F77D0E6B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4" t="23850" r="22953" b="21561"/>
          <a:stretch/>
        </p:blipFill>
        <p:spPr>
          <a:xfrm>
            <a:off x="894" y="1450229"/>
            <a:ext cx="6503437" cy="446248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9" name="Freeform 7"/>
          <p:cNvSpPr>
            <a:spLocks noEditPoints="1"/>
          </p:cNvSpPr>
          <p:nvPr/>
        </p:nvSpPr>
        <p:spPr bwMode="auto">
          <a:xfrm>
            <a:off x="7192840" y="4865789"/>
            <a:ext cx="280194" cy="327025"/>
          </a:xfrm>
          <a:custGeom>
            <a:avLst/>
            <a:gdLst>
              <a:gd name="T0" fmla="*/ 149 w 149"/>
              <a:gd name="T1" fmla="*/ 22 h 174"/>
              <a:gd name="T2" fmla="*/ 95 w 149"/>
              <a:gd name="T3" fmla="*/ 0 h 174"/>
              <a:gd name="T4" fmla="*/ 42 w 149"/>
              <a:gd name="T5" fmla="*/ 21 h 174"/>
              <a:gd name="T6" fmla="*/ 42 w 149"/>
              <a:gd name="T7" fmla="*/ 22 h 174"/>
              <a:gd name="T8" fmla="*/ 42 w 149"/>
              <a:gd name="T9" fmla="*/ 23 h 174"/>
              <a:gd name="T10" fmla="*/ 0 w 149"/>
              <a:gd name="T11" fmla="*/ 46 h 174"/>
              <a:gd name="T12" fmla="*/ 0 w 149"/>
              <a:gd name="T13" fmla="*/ 152 h 174"/>
              <a:gd name="T14" fmla="*/ 53 w 149"/>
              <a:gd name="T15" fmla="*/ 174 h 174"/>
              <a:gd name="T16" fmla="*/ 106 w 149"/>
              <a:gd name="T17" fmla="*/ 152 h 174"/>
              <a:gd name="T18" fmla="*/ 148 w 149"/>
              <a:gd name="T19" fmla="*/ 131 h 174"/>
              <a:gd name="T20" fmla="*/ 149 w 149"/>
              <a:gd name="T21" fmla="*/ 22 h 174"/>
              <a:gd name="T22" fmla="*/ 53 w 149"/>
              <a:gd name="T23" fmla="*/ 65 h 174"/>
              <a:gd name="T24" fmla="*/ 99 w 149"/>
              <a:gd name="T25" fmla="*/ 80 h 174"/>
              <a:gd name="T26" fmla="*/ 7 w 149"/>
              <a:gd name="T27" fmla="*/ 80 h 174"/>
              <a:gd name="T28" fmla="*/ 53 w 149"/>
              <a:gd name="T29" fmla="*/ 65 h 174"/>
              <a:gd name="T30" fmla="*/ 106 w 149"/>
              <a:gd name="T31" fmla="*/ 69 h 174"/>
              <a:gd name="T32" fmla="*/ 106 w 149"/>
              <a:gd name="T33" fmla="*/ 46 h 174"/>
              <a:gd name="T34" fmla="*/ 106 w 149"/>
              <a:gd name="T35" fmla="*/ 46 h 174"/>
              <a:gd name="T36" fmla="*/ 106 w 149"/>
              <a:gd name="T37" fmla="*/ 44 h 174"/>
              <a:gd name="T38" fmla="*/ 141 w 149"/>
              <a:gd name="T39" fmla="*/ 30 h 174"/>
              <a:gd name="T40" fmla="*/ 7 w 149"/>
              <a:gd name="T41" fmla="*/ 90 h 174"/>
              <a:gd name="T42" fmla="*/ 99 w 149"/>
              <a:gd name="T43" fmla="*/ 90 h 174"/>
              <a:gd name="T44" fmla="*/ 53 w 149"/>
              <a:gd name="T45" fmla="*/ 129 h 174"/>
              <a:gd name="T46" fmla="*/ 7 w 149"/>
              <a:gd name="T47" fmla="*/ 90 h 174"/>
              <a:gd name="T48" fmla="*/ 141 w 149"/>
              <a:gd name="T49" fmla="*/ 66 h 174"/>
              <a:gd name="T50" fmla="*/ 106 w 149"/>
              <a:gd name="T51" fmla="*/ 105 h 174"/>
              <a:gd name="T52" fmla="*/ 95 w 149"/>
              <a:gd name="T53" fmla="*/ 7 h 174"/>
              <a:gd name="T54" fmla="*/ 98 w 149"/>
              <a:gd name="T55" fmla="*/ 33 h 174"/>
              <a:gd name="T56" fmla="*/ 50 w 149"/>
              <a:gd name="T57" fmla="*/ 24 h 174"/>
              <a:gd name="T58" fmla="*/ 50 w 149"/>
              <a:gd name="T59" fmla="*/ 22 h 174"/>
              <a:gd name="T60" fmla="*/ 95 w 149"/>
              <a:gd name="T61" fmla="*/ 7 h 174"/>
              <a:gd name="T62" fmla="*/ 99 w 149"/>
              <a:gd name="T63" fmla="*/ 45 h 174"/>
              <a:gd name="T64" fmla="*/ 7 w 149"/>
              <a:gd name="T65" fmla="*/ 45 h 174"/>
              <a:gd name="T66" fmla="*/ 53 w 149"/>
              <a:gd name="T67" fmla="*/ 167 h 174"/>
              <a:gd name="T68" fmla="*/ 7 w 149"/>
              <a:gd name="T69" fmla="*/ 126 h 174"/>
              <a:gd name="T70" fmla="*/ 99 w 149"/>
              <a:gd name="T71" fmla="*/ 126 h 174"/>
              <a:gd name="T72" fmla="*/ 53 w 149"/>
              <a:gd name="T73" fmla="*/ 167 h 174"/>
              <a:gd name="T74" fmla="*/ 106 w 149"/>
              <a:gd name="T75" fmla="*/ 112 h 174"/>
              <a:gd name="T76" fmla="*/ 141 w 149"/>
              <a:gd name="T77" fmla="*/ 129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49" h="174">
                <a:moveTo>
                  <a:pt x="149" y="22"/>
                </a:moveTo>
                <a:cubicBezTo>
                  <a:pt x="149" y="22"/>
                  <a:pt x="149" y="22"/>
                  <a:pt x="149" y="22"/>
                </a:cubicBezTo>
                <a:cubicBezTo>
                  <a:pt x="149" y="21"/>
                  <a:pt x="149" y="21"/>
                  <a:pt x="149" y="20"/>
                </a:cubicBezTo>
                <a:cubicBezTo>
                  <a:pt x="146" y="5"/>
                  <a:pt x="119" y="0"/>
                  <a:pt x="95" y="0"/>
                </a:cubicBezTo>
                <a:cubicBezTo>
                  <a:pt x="72" y="0"/>
                  <a:pt x="45" y="5"/>
                  <a:pt x="42" y="20"/>
                </a:cubicBezTo>
                <a:cubicBezTo>
                  <a:pt x="42" y="20"/>
                  <a:pt x="42" y="21"/>
                  <a:pt x="42" y="21"/>
                </a:cubicBezTo>
                <a:cubicBezTo>
                  <a:pt x="42" y="21"/>
                  <a:pt x="42" y="22"/>
                  <a:pt x="42" y="22"/>
                </a:cubicBezTo>
                <a:cubicBezTo>
                  <a:pt x="42" y="22"/>
                  <a:pt x="42" y="22"/>
                  <a:pt x="42" y="22"/>
                </a:cubicBezTo>
                <a:cubicBezTo>
                  <a:pt x="42" y="22"/>
                  <a:pt x="42" y="22"/>
                  <a:pt x="42" y="22"/>
                </a:cubicBezTo>
                <a:cubicBezTo>
                  <a:pt x="42" y="22"/>
                  <a:pt x="42" y="23"/>
                  <a:pt x="42" y="23"/>
                </a:cubicBezTo>
                <a:cubicBezTo>
                  <a:pt x="42" y="24"/>
                  <a:pt x="42" y="24"/>
                  <a:pt x="42" y="24"/>
                </a:cubicBezTo>
                <a:cubicBezTo>
                  <a:pt x="21" y="26"/>
                  <a:pt x="0" y="32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53"/>
                  <a:pt x="0" y="154"/>
                  <a:pt x="0" y="155"/>
                </a:cubicBezTo>
                <a:cubicBezTo>
                  <a:pt x="4" y="169"/>
                  <a:pt x="31" y="174"/>
                  <a:pt x="53" y="174"/>
                </a:cubicBezTo>
                <a:cubicBezTo>
                  <a:pt x="75" y="174"/>
                  <a:pt x="103" y="169"/>
                  <a:pt x="106" y="155"/>
                </a:cubicBezTo>
                <a:cubicBezTo>
                  <a:pt x="106" y="154"/>
                  <a:pt x="106" y="153"/>
                  <a:pt x="106" y="152"/>
                </a:cubicBezTo>
                <a:cubicBezTo>
                  <a:pt x="106" y="150"/>
                  <a:pt x="106" y="150"/>
                  <a:pt x="106" y="150"/>
                </a:cubicBezTo>
                <a:cubicBezTo>
                  <a:pt x="119" y="149"/>
                  <a:pt x="145" y="146"/>
                  <a:pt x="148" y="131"/>
                </a:cubicBezTo>
                <a:cubicBezTo>
                  <a:pt x="149" y="130"/>
                  <a:pt x="149" y="129"/>
                  <a:pt x="149" y="128"/>
                </a:cubicBezTo>
                <a:cubicBezTo>
                  <a:pt x="149" y="22"/>
                  <a:pt x="149" y="22"/>
                  <a:pt x="149" y="22"/>
                </a:cubicBezTo>
                <a:cubicBezTo>
                  <a:pt x="149" y="22"/>
                  <a:pt x="149" y="22"/>
                  <a:pt x="149" y="22"/>
                </a:cubicBezTo>
                <a:close/>
                <a:moveTo>
                  <a:pt x="53" y="65"/>
                </a:moveTo>
                <a:cubicBezTo>
                  <a:pt x="74" y="65"/>
                  <a:pt x="90" y="60"/>
                  <a:pt x="99" y="54"/>
                </a:cubicBezTo>
                <a:cubicBezTo>
                  <a:pt x="99" y="80"/>
                  <a:pt x="99" y="80"/>
                  <a:pt x="99" y="80"/>
                </a:cubicBezTo>
                <a:cubicBezTo>
                  <a:pt x="97" y="83"/>
                  <a:pt x="83" y="93"/>
                  <a:pt x="53" y="93"/>
                </a:cubicBezTo>
                <a:cubicBezTo>
                  <a:pt x="23" y="93"/>
                  <a:pt x="9" y="84"/>
                  <a:pt x="7" y="80"/>
                </a:cubicBezTo>
                <a:cubicBezTo>
                  <a:pt x="7" y="55"/>
                  <a:pt x="7" y="55"/>
                  <a:pt x="7" y="55"/>
                </a:cubicBezTo>
                <a:cubicBezTo>
                  <a:pt x="16" y="60"/>
                  <a:pt x="31" y="65"/>
                  <a:pt x="53" y="65"/>
                </a:cubicBezTo>
                <a:close/>
                <a:moveTo>
                  <a:pt x="141" y="57"/>
                </a:moveTo>
                <a:cubicBezTo>
                  <a:pt x="140" y="59"/>
                  <a:pt x="129" y="67"/>
                  <a:pt x="106" y="69"/>
                </a:cubicBezTo>
                <a:cubicBezTo>
                  <a:pt x="106" y="46"/>
                  <a:pt x="106" y="46"/>
                  <a:pt x="106" y="46"/>
                </a:cubicBezTo>
                <a:cubicBezTo>
                  <a:pt x="106" y="46"/>
                  <a:pt x="106" y="46"/>
                  <a:pt x="106" y="46"/>
                </a:cubicBezTo>
                <a:cubicBezTo>
                  <a:pt x="106" y="46"/>
                  <a:pt x="106" y="46"/>
                  <a:pt x="106" y="46"/>
                </a:cubicBezTo>
                <a:cubicBezTo>
                  <a:pt x="106" y="46"/>
                  <a:pt x="106" y="46"/>
                  <a:pt x="106" y="46"/>
                </a:cubicBezTo>
                <a:cubicBezTo>
                  <a:pt x="106" y="46"/>
                  <a:pt x="106" y="46"/>
                  <a:pt x="106" y="46"/>
                </a:cubicBezTo>
                <a:cubicBezTo>
                  <a:pt x="107" y="45"/>
                  <a:pt x="106" y="44"/>
                  <a:pt x="106" y="44"/>
                </a:cubicBezTo>
                <a:cubicBezTo>
                  <a:pt x="106" y="43"/>
                  <a:pt x="106" y="41"/>
                  <a:pt x="105" y="40"/>
                </a:cubicBezTo>
                <a:cubicBezTo>
                  <a:pt x="121" y="39"/>
                  <a:pt x="134" y="35"/>
                  <a:pt x="141" y="30"/>
                </a:cubicBezTo>
                <a:lnTo>
                  <a:pt x="141" y="57"/>
                </a:lnTo>
                <a:close/>
                <a:moveTo>
                  <a:pt x="7" y="90"/>
                </a:moveTo>
                <a:cubicBezTo>
                  <a:pt x="16" y="96"/>
                  <a:pt x="31" y="101"/>
                  <a:pt x="53" y="101"/>
                </a:cubicBezTo>
                <a:cubicBezTo>
                  <a:pt x="74" y="101"/>
                  <a:pt x="90" y="96"/>
                  <a:pt x="99" y="90"/>
                </a:cubicBezTo>
                <a:cubicBezTo>
                  <a:pt x="99" y="116"/>
                  <a:pt x="99" y="116"/>
                  <a:pt x="99" y="116"/>
                </a:cubicBezTo>
                <a:cubicBezTo>
                  <a:pt x="97" y="119"/>
                  <a:pt x="82" y="129"/>
                  <a:pt x="53" y="129"/>
                </a:cubicBezTo>
                <a:cubicBezTo>
                  <a:pt x="23" y="129"/>
                  <a:pt x="9" y="119"/>
                  <a:pt x="7" y="116"/>
                </a:cubicBezTo>
                <a:lnTo>
                  <a:pt x="7" y="90"/>
                </a:lnTo>
                <a:close/>
                <a:moveTo>
                  <a:pt x="106" y="76"/>
                </a:moveTo>
                <a:cubicBezTo>
                  <a:pt x="122" y="75"/>
                  <a:pt x="134" y="71"/>
                  <a:pt x="141" y="66"/>
                </a:cubicBezTo>
                <a:cubicBezTo>
                  <a:pt x="141" y="93"/>
                  <a:pt x="141" y="93"/>
                  <a:pt x="141" y="93"/>
                </a:cubicBezTo>
                <a:cubicBezTo>
                  <a:pt x="140" y="95"/>
                  <a:pt x="129" y="103"/>
                  <a:pt x="106" y="105"/>
                </a:cubicBezTo>
                <a:lnTo>
                  <a:pt x="106" y="76"/>
                </a:lnTo>
                <a:close/>
                <a:moveTo>
                  <a:pt x="95" y="7"/>
                </a:moveTo>
                <a:cubicBezTo>
                  <a:pt x="120" y="7"/>
                  <a:pt x="139" y="13"/>
                  <a:pt x="141" y="21"/>
                </a:cubicBezTo>
                <a:cubicBezTo>
                  <a:pt x="139" y="24"/>
                  <a:pt x="125" y="32"/>
                  <a:pt x="98" y="33"/>
                </a:cubicBezTo>
                <a:cubicBezTo>
                  <a:pt x="88" y="26"/>
                  <a:pt x="70" y="24"/>
                  <a:pt x="53" y="24"/>
                </a:cubicBezTo>
                <a:cubicBezTo>
                  <a:pt x="52" y="24"/>
                  <a:pt x="51" y="24"/>
                  <a:pt x="50" y="24"/>
                </a:cubicBezTo>
                <a:cubicBezTo>
                  <a:pt x="50" y="23"/>
                  <a:pt x="50" y="23"/>
                  <a:pt x="50" y="23"/>
                </a:cubicBezTo>
                <a:cubicBezTo>
                  <a:pt x="50" y="23"/>
                  <a:pt x="50" y="23"/>
                  <a:pt x="50" y="22"/>
                </a:cubicBezTo>
                <a:cubicBezTo>
                  <a:pt x="50" y="22"/>
                  <a:pt x="50" y="22"/>
                  <a:pt x="50" y="22"/>
                </a:cubicBezTo>
                <a:cubicBezTo>
                  <a:pt x="50" y="14"/>
                  <a:pt x="70" y="7"/>
                  <a:pt x="95" y="7"/>
                </a:cubicBezTo>
                <a:close/>
                <a:moveTo>
                  <a:pt x="53" y="31"/>
                </a:moveTo>
                <a:cubicBezTo>
                  <a:pt x="78" y="31"/>
                  <a:pt x="97" y="37"/>
                  <a:pt x="99" y="45"/>
                </a:cubicBezTo>
                <a:cubicBezTo>
                  <a:pt x="97" y="48"/>
                  <a:pt x="82" y="57"/>
                  <a:pt x="53" y="57"/>
                </a:cubicBezTo>
                <a:cubicBezTo>
                  <a:pt x="24" y="57"/>
                  <a:pt x="10" y="48"/>
                  <a:pt x="7" y="45"/>
                </a:cubicBezTo>
                <a:cubicBezTo>
                  <a:pt x="10" y="37"/>
                  <a:pt x="29" y="31"/>
                  <a:pt x="53" y="31"/>
                </a:cubicBezTo>
                <a:close/>
                <a:moveTo>
                  <a:pt x="53" y="167"/>
                </a:moveTo>
                <a:cubicBezTo>
                  <a:pt x="29" y="167"/>
                  <a:pt x="9" y="161"/>
                  <a:pt x="7" y="152"/>
                </a:cubicBezTo>
                <a:cubicBezTo>
                  <a:pt x="7" y="126"/>
                  <a:pt x="7" y="126"/>
                  <a:pt x="7" y="126"/>
                </a:cubicBezTo>
                <a:cubicBezTo>
                  <a:pt x="16" y="132"/>
                  <a:pt x="31" y="137"/>
                  <a:pt x="53" y="137"/>
                </a:cubicBezTo>
                <a:cubicBezTo>
                  <a:pt x="74" y="137"/>
                  <a:pt x="90" y="132"/>
                  <a:pt x="99" y="126"/>
                </a:cubicBezTo>
                <a:cubicBezTo>
                  <a:pt x="99" y="153"/>
                  <a:pt x="99" y="153"/>
                  <a:pt x="99" y="153"/>
                </a:cubicBezTo>
                <a:cubicBezTo>
                  <a:pt x="97" y="161"/>
                  <a:pt x="77" y="167"/>
                  <a:pt x="53" y="167"/>
                </a:cubicBezTo>
                <a:close/>
                <a:moveTo>
                  <a:pt x="106" y="143"/>
                </a:moveTo>
                <a:cubicBezTo>
                  <a:pt x="106" y="112"/>
                  <a:pt x="106" y="112"/>
                  <a:pt x="106" y="112"/>
                </a:cubicBezTo>
                <a:cubicBezTo>
                  <a:pt x="122" y="111"/>
                  <a:pt x="134" y="107"/>
                  <a:pt x="141" y="102"/>
                </a:cubicBezTo>
                <a:cubicBezTo>
                  <a:pt x="141" y="129"/>
                  <a:pt x="141" y="129"/>
                  <a:pt x="141" y="129"/>
                </a:cubicBezTo>
                <a:cubicBezTo>
                  <a:pt x="140" y="136"/>
                  <a:pt x="126" y="141"/>
                  <a:pt x="106" y="14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 b="1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719309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DD95F9-D313-B9A2-5D44-54F8C3D14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31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711510-3807-0D02-0C29-6066F89A8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78"/>
            <a:ext cx="12192000" cy="68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22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3C30C2-BB5D-1211-92C0-EFA2F38BC15A}"/>
              </a:ext>
            </a:extLst>
          </p:cNvPr>
          <p:cNvSpPr txBox="1"/>
          <p:nvPr/>
        </p:nvSpPr>
        <p:spPr>
          <a:xfrm>
            <a:off x="3047878" y="29090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71620">
              <a:spcBef>
                <a:spcPts val="341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MT"/>
                <a:cs typeface="Arial MT"/>
              </a:rPr>
              <a:t>3D</a:t>
            </a:r>
            <a:r>
              <a:rPr lang="en-US" sz="1800" spc="5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MT"/>
                <a:cs typeface="Arial MT"/>
              </a:rPr>
              <a:t> </a:t>
            </a:r>
            <a:r>
              <a:rPr lang="en-US" sz="1800" spc="25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Arial MT"/>
                <a:cs typeface="Arial MT"/>
              </a:rPr>
              <a:t>PAIN</a:t>
            </a:r>
            <a:endParaRPr lang="en-GB" sz="800" dirty="0">
              <a:effectLst/>
              <a:latin typeface="Arial MT"/>
              <a:ea typeface="Arial MT"/>
              <a:cs typeface="Arial M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783C9E-E303-1222-A58D-E1E2CEE6B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13" y="11302"/>
            <a:ext cx="9480329" cy="3308361"/>
          </a:xfrm>
          <a:prstGeom prst="rect">
            <a:avLst/>
          </a:prstGeom>
        </p:spPr>
      </p:pic>
      <p:pic>
        <p:nvPicPr>
          <p:cNvPr id="2" name="object 5">
            <a:extLst>
              <a:ext uri="{FF2B5EF4-FFF2-40B4-BE49-F238E27FC236}">
                <a16:creationId xmlns:a16="http://schemas.microsoft.com/office/drawing/2014/main" id="{BF32165B-69F8-63E0-9959-06C8FB1B735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32950" y="2909054"/>
            <a:ext cx="4588536" cy="3758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6234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FD3A2D7-AA55-8FC4-D812-601A977E8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8F752-C828-9BC0-D137-D8925F2C2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2CBB3D-A644-3F0D-E20C-28DD0AE854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786BD4-53BB-84E8-3836-ED35BDE4380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BDD02C4-1BAE-D275-916A-FDC9487207DB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FC95354-0276-4EF6-BADD-3FE03CB4C350}"/>
                  </a:ext>
                </a:extLst>
              </p:cNvPr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EA764A0D-DA1A-53D5-E6B7-E3C5D2D36F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029A74F6-B8CB-3F34-350F-BB6E4AA86450}"/>
                    </a:ext>
                  </a:extLst>
                </p:cNvPr>
                <p:cNvSpPr/>
                <p:nvPr/>
              </p:nvSpPr>
              <p:spPr>
                <a:xfrm>
                  <a:off x="7808361" y="2850936"/>
                  <a:ext cx="1510300" cy="47004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GB" sz="2800" dirty="0">
                      <a:solidFill>
                        <a:schemeClr val="tx1"/>
                      </a:solidFill>
                    </a:rPr>
                    <a:t>Contest</a:t>
                  </a:r>
                </a:p>
              </p:txBody>
            </p:sp>
          </p:grp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A857CAC-B0F5-D4A8-C009-8FF688DF9F8B}"/>
                  </a:ext>
                </a:extLst>
              </p:cNvPr>
              <p:cNvSpPr/>
              <p:nvPr/>
            </p:nvSpPr>
            <p:spPr>
              <a:xfrm>
                <a:off x="4776403" y="4239293"/>
                <a:ext cx="3031958" cy="184805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FF0000"/>
                  </a:solidFill>
                  <a:latin typeface="Rockwell" panose="02060603020205020403" pitchFamily="18" charset="0"/>
                </a:endParaRPr>
              </a:p>
              <a:p>
                <a:pPr algn="ctr"/>
                <a:endParaRPr lang="en-GB" dirty="0">
                  <a:solidFill>
                    <a:srgbClr val="FF0000"/>
                  </a:solidFill>
                  <a:latin typeface="Rockwell" panose="02060603020205020403" pitchFamily="18" charset="0"/>
                </a:endParaRPr>
              </a:p>
              <a:p>
                <a:pPr algn="ctr"/>
                <a:endParaRPr lang="en-GB" dirty="0">
                  <a:solidFill>
                    <a:srgbClr val="FF0000"/>
                  </a:solidFill>
                  <a:latin typeface="Rockwell" panose="02060603020205020403" pitchFamily="18" charset="0"/>
                </a:endParaRPr>
              </a:p>
              <a:p>
                <a:pPr algn="ctr"/>
                <a:r>
                  <a:rPr lang="en-GB" b="1" dirty="0">
                    <a:solidFill>
                      <a:srgbClr val="FF0000"/>
                    </a:solidFill>
                    <a:latin typeface="Rockwell" panose="02060603020205020403" pitchFamily="18" charset="0"/>
                  </a:rPr>
                  <a:t>KENTS 2025</a:t>
                </a:r>
              </a:p>
            </p:txBody>
          </p:sp>
        </p:grp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6F544759-E4EB-6C66-1F07-4B23E837CA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3806" y="4346686"/>
              <a:ext cx="1677152" cy="57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155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67000" y="2667000"/>
            <a:ext cx="73152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</a:rPr>
              <a:t>Adverse Event Reporting to:</a:t>
            </a:r>
          </a:p>
          <a:p>
            <a:pPr algn="ctr"/>
            <a:endParaRPr lang="en-US" sz="3200" dirty="0">
              <a:solidFill>
                <a:prstClr val="black"/>
              </a:solidFill>
            </a:endParaRPr>
          </a:p>
          <a:p>
            <a:pPr algn="ctr"/>
            <a:r>
              <a:rPr lang="en-US" sz="3200" dirty="0">
                <a:solidFill>
                  <a:srgbClr val="073763"/>
                </a:solidFill>
                <a:latin typeface="georgia"/>
              </a:rPr>
              <a:t>Email: </a:t>
            </a:r>
            <a:r>
              <a:rPr lang="en-US" sz="3200" dirty="0">
                <a:solidFill>
                  <a:srgbClr val="1155CC"/>
                </a:solidFill>
                <a:latin typeface="georgia"/>
              </a:rPr>
              <a:t>drugsafety</a:t>
            </a:r>
            <a:r>
              <a:rPr lang="en-US" sz="3200" dirty="0">
                <a:solidFill>
                  <a:srgbClr val="1155CC"/>
                </a:solidFill>
                <a:latin typeface="georgia"/>
                <a:hlinkClick r:id="rId3"/>
              </a:rPr>
              <a:t>@cosmos-pharm.com</a:t>
            </a:r>
            <a:endParaRPr lang="en-US" sz="3200" dirty="0">
              <a:solidFill>
                <a:srgbClr val="073763"/>
              </a:solidFill>
              <a:latin typeface="georgia"/>
            </a:endParaRPr>
          </a:p>
          <a:p>
            <a:pPr algn="ctr"/>
            <a:endParaRPr lang="en-US" sz="3200" dirty="0">
              <a:solidFill>
                <a:srgbClr val="073763"/>
              </a:solidFill>
              <a:latin typeface="georgia"/>
            </a:endParaRPr>
          </a:p>
          <a:p>
            <a:pPr algn="ctr"/>
            <a:r>
              <a:rPr lang="en-US" sz="3200" dirty="0">
                <a:solidFill>
                  <a:srgbClr val="073763"/>
                </a:solidFill>
                <a:latin typeface="georgia"/>
              </a:rPr>
              <a:t>Tel: 0742 963 729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 rot="10800000" flipV="1">
            <a:off x="1981200" y="1238779"/>
            <a:ext cx="8215900" cy="55697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Pharmacovigilance</a:t>
            </a:r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88278D-2B1C-C341-1AA6-3B7DFD616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980" y="6108540"/>
            <a:ext cx="2154005" cy="52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839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494" y="2101682"/>
            <a:ext cx="6069013" cy="147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59013" y="685801"/>
            <a:ext cx="2418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THANK YOU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36CDFE-21BA-82ED-F622-B402909818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6108" r="28125" b="32819"/>
          <a:stretch/>
        </p:blipFill>
        <p:spPr>
          <a:xfrm>
            <a:off x="5182273" y="4343399"/>
            <a:ext cx="2401294" cy="198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21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7F128B-DE7D-0655-CF82-F83AF75BB7E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AA86F8-4CC2-CC45-666A-FFB62302E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9" r="1384"/>
            <a:stretch/>
          </p:blipFill>
          <p:spPr>
            <a:xfrm>
              <a:off x="4880010" y="3561346"/>
              <a:ext cx="7311990" cy="329665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C9F49E-0313-C4A3-8092-C436A04A1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0" t="9306" r="7455" b="3257"/>
            <a:stretch/>
          </p:blipFill>
          <p:spPr>
            <a:xfrm>
              <a:off x="4880010" y="0"/>
              <a:ext cx="7311990" cy="356134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147E6DB-CB81-E5FB-80EC-82FFCF614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1" t="4197" r="2291" b="7122"/>
            <a:stretch/>
          </p:blipFill>
          <p:spPr>
            <a:xfrm>
              <a:off x="0" y="0"/>
              <a:ext cx="4880009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96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15">
            <a:extLst>
              <a:ext uri="{FF2B5EF4-FFF2-40B4-BE49-F238E27FC236}">
                <a16:creationId xmlns:a16="http://schemas.microsoft.com/office/drawing/2014/main" id="{EE0D842A-0D2F-87F5-7728-B77108F0ACA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17608" y="847024"/>
            <a:ext cx="6356783" cy="457199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6FCCA1E-22D6-D9E1-EF08-450E4097D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990" y="6231625"/>
            <a:ext cx="2154005" cy="52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631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7F20BB-FC08-71F1-C6D6-B20614D19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38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42F6FC-7CF7-3D2C-467F-DC3C38D7A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38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82416" y="1463489"/>
            <a:ext cx="3395139" cy="284357"/>
          </a:xfrm>
          <a:prstGeom prst="rect">
            <a:avLst/>
          </a:prstGeom>
          <a:solidFill>
            <a:srgbClr val="D572AC">
              <a:alpha val="36997"/>
            </a:srgbClr>
          </a:solidFill>
          <a:ln w="38100">
            <a:solidFill>
              <a:srgbClr val="18171C"/>
            </a:solidFill>
          </a:ln>
        </p:spPr>
        <p:txBody>
          <a:bodyPr vert="horz" wrap="square" lIns="0" tIns="75867" rIns="0" bIns="0" rtlCol="0">
            <a:spAutoFit/>
          </a:bodyPr>
          <a:lstStyle/>
          <a:p>
            <a:pPr marL="376761" defTabSz="617220">
              <a:spcBef>
                <a:spcPts val="597"/>
              </a:spcBef>
            </a:pPr>
            <a:r>
              <a:rPr sz="1350" b="1" spc="-44" dirty="0">
                <a:solidFill>
                  <a:srgbClr val="231F20"/>
                </a:solidFill>
                <a:latin typeface="Tahoma"/>
                <a:cs typeface="Tahoma"/>
              </a:rPr>
              <a:t>Management</a:t>
            </a:r>
            <a:r>
              <a:rPr sz="1350" b="1" spc="-5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50" b="1" spc="-47" dirty="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sz="1350" b="1" spc="-5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50" b="1" spc="7" dirty="0">
                <a:solidFill>
                  <a:srgbClr val="231F20"/>
                </a:solidFill>
                <a:latin typeface="Tahoma"/>
                <a:cs typeface="Tahoma"/>
              </a:rPr>
              <a:t>Allergic</a:t>
            </a:r>
            <a:r>
              <a:rPr sz="1350" b="1" spc="-5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50" b="1" spc="-34" dirty="0">
                <a:solidFill>
                  <a:srgbClr val="231F20"/>
                </a:solidFill>
                <a:latin typeface="Tahoma"/>
                <a:cs typeface="Tahoma"/>
              </a:rPr>
              <a:t>Rhinitis</a:t>
            </a:r>
            <a:endParaRPr sz="135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00602" y="164314"/>
            <a:ext cx="4666440" cy="690638"/>
          </a:xfrm>
          <a:prstGeom prst="rect">
            <a:avLst/>
          </a:prstGeom>
        </p:spPr>
        <p:txBody>
          <a:bodyPr vert="horz" wrap="square" lIns="0" tIns="162878" rIns="0" bIns="0" rtlCol="0">
            <a:spAutoFit/>
          </a:bodyPr>
          <a:lstStyle/>
          <a:p>
            <a:pPr marL="8573" defTabSz="617220">
              <a:spcBef>
                <a:spcPts val="1283"/>
              </a:spcBef>
            </a:pPr>
            <a:r>
              <a:rPr sz="1823" b="1" spc="-54" dirty="0">
                <a:solidFill>
                  <a:srgbClr val="D572AC"/>
                </a:solidFill>
                <a:latin typeface="Tahoma"/>
                <a:cs typeface="Tahoma"/>
              </a:rPr>
              <a:t>High</a:t>
            </a:r>
            <a:r>
              <a:rPr sz="1823" b="1" spc="-17" dirty="0">
                <a:solidFill>
                  <a:srgbClr val="D572AC"/>
                </a:solidFill>
                <a:latin typeface="Tahoma"/>
                <a:cs typeface="Tahoma"/>
              </a:rPr>
              <a:t>l</a:t>
            </a:r>
            <a:r>
              <a:rPr sz="1823" b="1" spc="-30" dirty="0">
                <a:solidFill>
                  <a:srgbClr val="D572AC"/>
                </a:solidFill>
                <a:latin typeface="Tahoma"/>
                <a:cs typeface="Tahoma"/>
              </a:rPr>
              <a:t>y</a:t>
            </a:r>
            <a:r>
              <a:rPr sz="1823" b="1" spc="-74" dirty="0">
                <a:solidFill>
                  <a:srgbClr val="D572AC"/>
                </a:solidFill>
                <a:latin typeface="Tahoma"/>
                <a:cs typeface="Tahoma"/>
              </a:rPr>
              <a:t> </a:t>
            </a:r>
            <a:r>
              <a:rPr sz="1823" b="1" spc="-27" dirty="0">
                <a:solidFill>
                  <a:srgbClr val="D572AC"/>
                </a:solidFill>
                <a:latin typeface="Tahoma"/>
                <a:cs typeface="Tahoma"/>
              </a:rPr>
              <a:t>recommended</a:t>
            </a:r>
            <a:r>
              <a:rPr sz="1823" b="1" spc="-74" dirty="0">
                <a:solidFill>
                  <a:srgbClr val="D572AC"/>
                </a:solidFill>
                <a:latin typeface="Tahoma"/>
                <a:cs typeface="Tahoma"/>
              </a:rPr>
              <a:t> </a:t>
            </a:r>
            <a:r>
              <a:rPr sz="1823" b="1" spc="-37" dirty="0">
                <a:solidFill>
                  <a:srgbClr val="D572AC"/>
                </a:solidFill>
                <a:latin typeface="Tahoma"/>
                <a:cs typeface="Tahoma"/>
              </a:rPr>
              <a:t>by</a:t>
            </a:r>
            <a:r>
              <a:rPr sz="1823" b="1" spc="-74" dirty="0">
                <a:solidFill>
                  <a:srgbClr val="D572AC"/>
                </a:solidFill>
                <a:latin typeface="Tahoma"/>
                <a:cs typeface="Tahoma"/>
              </a:rPr>
              <a:t> </a:t>
            </a:r>
            <a:r>
              <a:rPr sz="1823" b="1" spc="-68" dirty="0">
                <a:solidFill>
                  <a:srgbClr val="D572AC"/>
                </a:solidFill>
                <a:latin typeface="Tahoma"/>
                <a:cs typeface="Tahoma"/>
              </a:rPr>
              <a:t>ARIA</a:t>
            </a:r>
            <a:r>
              <a:rPr sz="1823" b="1" spc="-74" dirty="0">
                <a:solidFill>
                  <a:srgbClr val="D572AC"/>
                </a:solidFill>
                <a:latin typeface="Tahoma"/>
                <a:cs typeface="Tahoma"/>
              </a:rPr>
              <a:t> </a:t>
            </a:r>
            <a:r>
              <a:rPr sz="1823" b="1" spc="-34" dirty="0">
                <a:solidFill>
                  <a:srgbClr val="D572AC"/>
                </a:solidFill>
                <a:latin typeface="Tahoma"/>
                <a:cs typeface="Tahoma"/>
              </a:rPr>
              <a:t>Guidelines.</a:t>
            </a:r>
            <a:endParaRPr sz="1823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8573" defTabSz="617220">
              <a:spcBef>
                <a:spcPts val="695"/>
              </a:spcBef>
            </a:pPr>
            <a:r>
              <a:rPr sz="1013" spc="7" dirty="0">
                <a:solidFill>
                  <a:srgbClr val="231F20"/>
                </a:solidFill>
                <a:latin typeface="Tahoma"/>
                <a:cs typeface="Tahoma"/>
              </a:rPr>
              <a:t>-</a:t>
            </a:r>
            <a:r>
              <a:rPr sz="1013" spc="-6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13" spc="41" dirty="0">
                <a:solidFill>
                  <a:srgbClr val="231F20"/>
                </a:solidFill>
                <a:latin typeface="Tahoma"/>
                <a:cs typeface="Tahoma"/>
              </a:rPr>
              <a:t>Practical</a:t>
            </a:r>
            <a:r>
              <a:rPr sz="1013" spc="-6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13" spc="27" dirty="0">
                <a:solidFill>
                  <a:srgbClr val="231F20"/>
                </a:solidFill>
                <a:latin typeface="Tahoma"/>
                <a:cs typeface="Tahoma"/>
              </a:rPr>
              <a:t>stepwise</a:t>
            </a:r>
            <a:r>
              <a:rPr sz="1013" spc="-6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13" spc="14" dirty="0">
                <a:solidFill>
                  <a:srgbClr val="231F20"/>
                </a:solidFill>
                <a:latin typeface="Tahoma"/>
                <a:cs typeface="Tahoma"/>
              </a:rPr>
              <a:t>approach</a:t>
            </a:r>
            <a:r>
              <a:rPr sz="1013" spc="-6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13" spc="10" dirty="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sz="1013" spc="-6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13" spc="10" dirty="0">
                <a:solidFill>
                  <a:srgbClr val="231F20"/>
                </a:solidFill>
                <a:latin typeface="Tahoma"/>
                <a:cs typeface="Tahoma"/>
              </a:rPr>
              <a:t>management</a:t>
            </a:r>
            <a:r>
              <a:rPr sz="1013" spc="-6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13" spc="10" dirty="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sz="1013" spc="-6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13" spc="34" dirty="0">
                <a:solidFill>
                  <a:srgbClr val="231F20"/>
                </a:solidFill>
                <a:latin typeface="Tahoma"/>
                <a:cs typeface="Tahoma"/>
              </a:rPr>
              <a:t>allergic</a:t>
            </a:r>
            <a:r>
              <a:rPr sz="1013" spc="-6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013" spc="20" dirty="0">
                <a:solidFill>
                  <a:srgbClr val="231F20"/>
                </a:solidFill>
                <a:latin typeface="Tahoma"/>
                <a:cs typeface="Tahoma"/>
              </a:rPr>
              <a:t>rhinitis</a:t>
            </a:r>
            <a:endParaRPr sz="1013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0602" y="6051198"/>
            <a:ext cx="5025628" cy="237309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8573" defTabSz="617220">
              <a:spcBef>
                <a:spcPts val="68"/>
              </a:spcBef>
            </a:pPr>
            <a:r>
              <a:rPr sz="743" i="1" spc="30" dirty="0">
                <a:solidFill>
                  <a:srgbClr val="231F20"/>
                </a:solidFill>
                <a:latin typeface="Trebuchet MS"/>
                <a:cs typeface="Trebuchet MS"/>
              </a:rPr>
              <a:t>(ARIA:</a:t>
            </a:r>
            <a:r>
              <a:rPr sz="743" i="1" spc="-6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3" dirty="0">
                <a:solidFill>
                  <a:srgbClr val="231F20"/>
                </a:solidFill>
                <a:latin typeface="Trebuchet MS"/>
                <a:cs typeface="Trebuchet MS"/>
              </a:rPr>
              <a:t>Allargic</a:t>
            </a:r>
            <a:r>
              <a:rPr sz="743" i="1" spc="-6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20" dirty="0">
                <a:solidFill>
                  <a:srgbClr val="231F20"/>
                </a:solidFill>
                <a:latin typeface="Trebuchet MS"/>
                <a:cs typeface="Trebuchet MS"/>
              </a:rPr>
              <a:t>Rhinitis</a:t>
            </a:r>
            <a:r>
              <a:rPr sz="743" i="1" spc="-6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dirty="0">
                <a:solidFill>
                  <a:srgbClr val="231F20"/>
                </a:solidFill>
                <a:latin typeface="Trebuchet MS"/>
                <a:cs typeface="Trebuchet MS"/>
              </a:rPr>
              <a:t>and</a:t>
            </a:r>
            <a:r>
              <a:rPr sz="743" i="1" spc="-6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20" dirty="0">
                <a:solidFill>
                  <a:srgbClr val="231F20"/>
                </a:solidFill>
                <a:latin typeface="Trebuchet MS"/>
                <a:cs typeface="Trebuchet MS"/>
              </a:rPr>
              <a:t>its</a:t>
            </a:r>
            <a:r>
              <a:rPr sz="743" i="1" spc="-6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10" dirty="0">
                <a:solidFill>
                  <a:srgbClr val="231F20"/>
                </a:solidFill>
                <a:latin typeface="Trebuchet MS"/>
                <a:cs typeface="Trebuchet MS"/>
              </a:rPr>
              <a:t>impact</a:t>
            </a:r>
            <a:r>
              <a:rPr sz="743" i="1" spc="-6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10" dirty="0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sz="743" i="1" spc="-6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10" dirty="0">
                <a:solidFill>
                  <a:srgbClr val="231F20"/>
                </a:solidFill>
                <a:latin typeface="Trebuchet MS"/>
                <a:cs typeface="Trebuchet MS"/>
              </a:rPr>
              <a:t>asthma;</a:t>
            </a:r>
            <a:r>
              <a:rPr sz="743" i="1" spc="-6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30" dirty="0">
                <a:solidFill>
                  <a:srgbClr val="231F20"/>
                </a:solidFill>
                <a:latin typeface="Trebuchet MS"/>
                <a:cs typeface="Trebuchet MS"/>
              </a:rPr>
              <a:t>HPF</a:t>
            </a:r>
            <a:r>
              <a:rPr sz="743" i="1" spc="-6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95" dirty="0">
                <a:solidFill>
                  <a:srgbClr val="231F20"/>
                </a:solidFill>
                <a:latin typeface="Trebuchet MS"/>
                <a:cs typeface="Trebuchet MS"/>
              </a:rPr>
              <a:t>:</a:t>
            </a:r>
            <a:r>
              <a:rPr sz="743" i="1" spc="-6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10" dirty="0">
                <a:solidFill>
                  <a:srgbClr val="231F20"/>
                </a:solidFill>
                <a:latin typeface="Trebuchet MS"/>
                <a:cs typeface="Trebuchet MS"/>
              </a:rPr>
              <a:t>high</a:t>
            </a:r>
            <a:r>
              <a:rPr sz="743" i="1" spc="-6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7" dirty="0">
                <a:solidFill>
                  <a:srgbClr val="231F20"/>
                </a:solidFill>
                <a:latin typeface="Trebuchet MS"/>
                <a:cs typeface="Trebuchet MS"/>
              </a:rPr>
              <a:t>power</a:t>
            </a:r>
            <a:r>
              <a:rPr sz="743" i="1" spc="-6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41" dirty="0">
                <a:solidFill>
                  <a:srgbClr val="231F20"/>
                </a:solidFill>
                <a:latin typeface="Trebuchet MS"/>
                <a:cs typeface="Trebuchet MS"/>
              </a:rPr>
              <a:t>field;</a:t>
            </a:r>
            <a:r>
              <a:rPr sz="743" i="1" spc="-6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84" dirty="0">
                <a:solidFill>
                  <a:srgbClr val="231F20"/>
                </a:solidFill>
                <a:latin typeface="Trebuchet MS"/>
                <a:cs typeface="Trebuchet MS"/>
              </a:rPr>
              <a:t>IgE</a:t>
            </a:r>
            <a:r>
              <a:rPr sz="743" i="1" spc="-6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10" dirty="0">
                <a:solidFill>
                  <a:srgbClr val="231F20"/>
                </a:solidFill>
                <a:latin typeface="Trebuchet MS"/>
                <a:cs typeface="Trebuchet MS"/>
              </a:rPr>
              <a:t>Immunoglobulin</a:t>
            </a:r>
            <a:r>
              <a:rPr sz="743" i="1" spc="-6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27" dirty="0">
                <a:solidFill>
                  <a:srgbClr val="231F20"/>
                </a:solidFill>
                <a:latin typeface="Trebuchet MS"/>
                <a:cs typeface="Trebuchet MS"/>
              </a:rPr>
              <a:t>E;</a:t>
            </a:r>
            <a:r>
              <a:rPr sz="743" i="1" spc="-6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34" dirty="0">
                <a:solidFill>
                  <a:srgbClr val="231F20"/>
                </a:solidFill>
                <a:latin typeface="Trebuchet MS"/>
                <a:cs typeface="Trebuchet MS"/>
              </a:rPr>
              <a:t>INAH:</a:t>
            </a:r>
            <a:endParaRPr sz="743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8573" defTabSz="617220"/>
            <a:r>
              <a:rPr sz="743" i="1" spc="17" dirty="0">
                <a:solidFill>
                  <a:srgbClr val="231F20"/>
                </a:solidFill>
                <a:latin typeface="Trebuchet MS"/>
                <a:cs typeface="Trebuchet MS"/>
              </a:rPr>
              <a:t>Intranasal</a:t>
            </a:r>
            <a:r>
              <a:rPr sz="743" i="1" spc="-6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20" dirty="0">
                <a:solidFill>
                  <a:srgbClr val="231F20"/>
                </a:solidFill>
                <a:latin typeface="Trebuchet MS"/>
                <a:cs typeface="Trebuchet MS"/>
              </a:rPr>
              <a:t>antihilstamine;</a:t>
            </a:r>
            <a:r>
              <a:rPr sz="743" i="1" spc="-6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54" dirty="0">
                <a:solidFill>
                  <a:srgbClr val="231F20"/>
                </a:solidFill>
                <a:latin typeface="Trebuchet MS"/>
                <a:cs typeface="Trebuchet MS"/>
              </a:rPr>
              <a:t>INS:</a:t>
            </a:r>
            <a:r>
              <a:rPr sz="743" i="1" spc="-6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14" dirty="0">
                <a:solidFill>
                  <a:srgbClr val="231F20"/>
                </a:solidFill>
                <a:latin typeface="Trebuchet MS"/>
                <a:cs typeface="Trebuchet MS"/>
              </a:rPr>
              <a:t>inhaled</a:t>
            </a:r>
            <a:r>
              <a:rPr sz="743" i="1" spc="-6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10" dirty="0">
                <a:solidFill>
                  <a:srgbClr val="231F20"/>
                </a:solidFill>
                <a:latin typeface="Trebuchet MS"/>
                <a:cs typeface="Trebuchet MS"/>
              </a:rPr>
              <a:t>nasal</a:t>
            </a:r>
            <a:r>
              <a:rPr sz="743" i="1" spc="-6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20" dirty="0">
                <a:solidFill>
                  <a:srgbClr val="231F20"/>
                </a:solidFill>
                <a:latin typeface="Trebuchet MS"/>
                <a:cs typeface="Trebuchet MS"/>
              </a:rPr>
              <a:t>steroids;</a:t>
            </a:r>
            <a:r>
              <a:rPr sz="743" i="1" spc="-6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10" dirty="0">
                <a:solidFill>
                  <a:srgbClr val="231F20"/>
                </a:solidFill>
                <a:latin typeface="Trebuchet MS"/>
                <a:cs typeface="Trebuchet MS"/>
              </a:rPr>
              <a:t>LTRA:</a:t>
            </a:r>
            <a:r>
              <a:rPr sz="743" i="1" spc="-6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14" dirty="0">
                <a:solidFill>
                  <a:srgbClr val="231F20"/>
                </a:solidFill>
                <a:latin typeface="Trebuchet MS"/>
                <a:cs typeface="Trebuchet MS"/>
              </a:rPr>
              <a:t>Leukotrine</a:t>
            </a:r>
            <a:r>
              <a:rPr sz="743" i="1" spc="-6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17" dirty="0">
                <a:solidFill>
                  <a:srgbClr val="231F20"/>
                </a:solidFill>
                <a:latin typeface="Trebuchet MS"/>
                <a:cs typeface="Trebuchet MS"/>
              </a:rPr>
              <a:t>receptor</a:t>
            </a:r>
            <a:r>
              <a:rPr sz="743" i="1" spc="-6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17" dirty="0">
                <a:solidFill>
                  <a:srgbClr val="231F20"/>
                </a:solidFill>
                <a:latin typeface="Trebuchet MS"/>
                <a:cs typeface="Trebuchet MS"/>
              </a:rPr>
              <a:t>antagonist,</a:t>
            </a:r>
            <a:r>
              <a:rPr sz="743" i="1" spc="-6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20" dirty="0">
                <a:solidFill>
                  <a:srgbClr val="231F20"/>
                </a:solidFill>
                <a:latin typeface="Trebuchet MS"/>
                <a:cs typeface="Trebuchet MS"/>
              </a:rPr>
              <a:t>SOS:</a:t>
            </a:r>
            <a:r>
              <a:rPr sz="743" i="1" spc="-6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10" dirty="0">
                <a:solidFill>
                  <a:srgbClr val="231F20"/>
                </a:solidFill>
                <a:latin typeface="Trebuchet MS"/>
                <a:cs typeface="Trebuchet MS"/>
              </a:rPr>
              <a:t>Systemic</a:t>
            </a:r>
            <a:r>
              <a:rPr sz="743" i="1" spc="-6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10" dirty="0">
                <a:solidFill>
                  <a:srgbClr val="231F20"/>
                </a:solidFill>
                <a:latin typeface="Trebuchet MS"/>
                <a:cs typeface="Trebuchet MS"/>
              </a:rPr>
              <a:t>oral</a:t>
            </a:r>
            <a:r>
              <a:rPr sz="743" i="1" spc="-6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743" i="1" spc="-10" dirty="0">
                <a:solidFill>
                  <a:srgbClr val="231F20"/>
                </a:solidFill>
                <a:latin typeface="Trebuchet MS"/>
                <a:cs typeface="Trebuchet MS"/>
              </a:rPr>
              <a:t>steroids)</a:t>
            </a:r>
            <a:endParaRPr sz="743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34294" y="2196403"/>
            <a:ext cx="1091279" cy="260055"/>
          </a:xfrm>
          <a:prstGeom prst="rect">
            <a:avLst/>
          </a:prstGeom>
          <a:solidFill>
            <a:srgbClr val="D572AC">
              <a:alpha val="36997"/>
            </a:srgbClr>
          </a:solidFill>
          <a:ln w="38100">
            <a:solidFill>
              <a:srgbClr val="18171C"/>
            </a:solidFill>
          </a:ln>
        </p:spPr>
        <p:txBody>
          <a:bodyPr vert="horz" wrap="square" lIns="0" tIns="98155" rIns="0" bIns="0" rtlCol="0">
            <a:spAutoFit/>
          </a:bodyPr>
          <a:lstStyle/>
          <a:p>
            <a:pPr marL="136731" defTabSz="617220">
              <a:spcBef>
                <a:spcPts val="773"/>
              </a:spcBef>
            </a:pPr>
            <a:r>
              <a:rPr sz="1046" b="1" dirty="0">
                <a:solidFill>
                  <a:srgbClr val="231F20"/>
                </a:solidFill>
                <a:latin typeface="Tahoma"/>
                <a:cs typeface="Tahoma"/>
              </a:rPr>
              <a:t>TREATMENT</a:t>
            </a:r>
            <a:endParaRPr sz="1046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820448" y="2907526"/>
            <a:ext cx="2875645" cy="919401"/>
            <a:chOff x="1793849" y="4307446"/>
            <a:chExt cx="4260215" cy="1362075"/>
          </a:xfrm>
        </p:grpSpPr>
        <p:sp>
          <p:nvSpPr>
            <p:cNvPr id="7" name="object 7"/>
            <p:cNvSpPr/>
            <p:nvPr/>
          </p:nvSpPr>
          <p:spPr>
            <a:xfrm>
              <a:off x="1812899" y="4326496"/>
              <a:ext cx="4222115" cy="437515"/>
            </a:xfrm>
            <a:custGeom>
              <a:avLst/>
              <a:gdLst/>
              <a:ahLst/>
              <a:cxnLst/>
              <a:rect l="l" t="t" r="r" b="b"/>
              <a:pathLst>
                <a:path w="4222115" h="437514">
                  <a:moveTo>
                    <a:pt x="4221518" y="437108"/>
                  </a:moveTo>
                  <a:lnTo>
                    <a:pt x="0" y="437108"/>
                  </a:lnTo>
                  <a:lnTo>
                    <a:pt x="0" y="0"/>
                  </a:lnTo>
                  <a:lnTo>
                    <a:pt x="4221518" y="0"/>
                  </a:lnTo>
                  <a:lnTo>
                    <a:pt x="4221518" y="437108"/>
                  </a:lnTo>
                  <a:close/>
                </a:path>
              </a:pathLst>
            </a:custGeom>
            <a:ln w="38100">
              <a:solidFill>
                <a:srgbClr val="18171C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812899" y="4769485"/>
              <a:ext cx="4222115" cy="437515"/>
            </a:xfrm>
            <a:custGeom>
              <a:avLst/>
              <a:gdLst/>
              <a:ahLst/>
              <a:cxnLst/>
              <a:rect l="l" t="t" r="r" b="b"/>
              <a:pathLst>
                <a:path w="4222115" h="437514">
                  <a:moveTo>
                    <a:pt x="4221518" y="437108"/>
                  </a:moveTo>
                  <a:lnTo>
                    <a:pt x="0" y="437108"/>
                  </a:lnTo>
                  <a:lnTo>
                    <a:pt x="0" y="0"/>
                  </a:lnTo>
                  <a:lnTo>
                    <a:pt x="4221518" y="0"/>
                  </a:lnTo>
                  <a:lnTo>
                    <a:pt x="4221518" y="437108"/>
                  </a:lnTo>
                  <a:close/>
                </a:path>
              </a:pathLst>
            </a:custGeom>
            <a:ln w="38100">
              <a:solidFill>
                <a:srgbClr val="18171C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812899" y="5213057"/>
              <a:ext cx="4222115" cy="437515"/>
            </a:xfrm>
            <a:custGeom>
              <a:avLst/>
              <a:gdLst/>
              <a:ahLst/>
              <a:cxnLst/>
              <a:rect l="l" t="t" r="r" b="b"/>
              <a:pathLst>
                <a:path w="4222115" h="437514">
                  <a:moveTo>
                    <a:pt x="4221518" y="437108"/>
                  </a:moveTo>
                  <a:lnTo>
                    <a:pt x="0" y="437108"/>
                  </a:lnTo>
                  <a:lnTo>
                    <a:pt x="0" y="0"/>
                  </a:lnTo>
                  <a:lnTo>
                    <a:pt x="4221518" y="0"/>
                  </a:lnTo>
                  <a:lnTo>
                    <a:pt x="4221518" y="437108"/>
                  </a:lnTo>
                  <a:close/>
                </a:path>
              </a:pathLst>
            </a:custGeom>
            <a:ln w="38100">
              <a:solidFill>
                <a:srgbClr val="18171C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846166" y="2933243"/>
            <a:ext cx="2824210" cy="223698"/>
          </a:xfrm>
          <a:prstGeom prst="rect">
            <a:avLst/>
          </a:prstGeom>
          <a:solidFill>
            <a:srgbClr val="D572AC">
              <a:alpha val="36997"/>
            </a:srgbClr>
          </a:solidFill>
        </p:spPr>
        <p:txBody>
          <a:bodyPr vert="horz" wrap="square" lIns="0" tIns="41576" rIns="0" bIns="0" rtlCol="0">
            <a:spAutoFit/>
          </a:bodyPr>
          <a:lstStyle/>
          <a:p>
            <a:pPr marL="78866" defTabSz="617220">
              <a:spcBef>
                <a:spcPts val="327"/>
              </a:spcBef>
            </a:pPr>
            <a:r>
              <a:rPr sz="1181" b="1" spc="-14" dirty="0">
                <a:solidFill>
                  <a:srgbClr val="231F20"/>
                </a:solidFill>
                <a:latin typeface="Tahoma"/>
                <a:cs typeface="Tahoma"/>
              </a:rPr>
              <a:t>Education</a:t>
            </a:r>
            <a:r>
              <a:rPr sz="1181" b="1" spc="-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b="1" spc="-34" dirty="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sz="1181" b="1" spc="-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b="1" spc="-30" dirty="0">
                <a:solidFill>
                  <a:srgbClr val="231F20"/>
                </a:solidFill>
                <a:latin typeface="Tahoma"/>
                <a:cs typeface="Tahoma"/>
              </a:rPr>
              <a:t>the</a:t>
            </a:r>
            <a:r>
              <a:rPr sz="1181" b="1" spc="-5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b="1" spc="-34" dirty="0">
                <a:solidFill>
                  <a:srgbClr val="231F20"/>
                </a:solidFill>
                <a:latin typeface="Tahoma"/>
                <a:cs typeface="Tahoma"/>
              </a:rPr>
              <a:t>parent/patients</a:t>
            </a:r>
            <a:endParaRPr sz="1181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46166" y="3232260"/>
            <a:ext cx="2824210" cy="223698"/>
          </a:xfrm>
          <a:prstGeom prst="rect">
            <a:avLst/>
          </a:prstGeom>
          <a:solidFill>
            <a:srgbClr val="D572AC">
              <a:alpha val="36997"/>
            </a:srgbClr>
          </a:solidFill>
        </p:spPr>
        <p:txBody>
          <a:bodyPr vert="horz" wrap="square" lIns="0" tIns="41576" rIns="0" bIns="0" rtlCol="0">
            <a:spAutoFit/>
          </a:bodyPr>
          <a:lstStyle/>
          <a:p>
            <a:pPr marL="78866" defTabSz="617220">
              <a:spcBef>
                <a:spcPts val="327"/>
              </a:spcBef>
            </a:pPr>
            <a:r>
              <a:rPr sz="1181" b="1" spc="-246" dirty="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sz="1181" b="1" spc="-4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b="1" spc="-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181" b="1" spc="-17" dirty="0">
                <a:solidFill>
                  <a:srgbClr val="231F20"/>
                </a:solidFill>
                <a:latin typeface="Tahoma"/>
                <a:cs typeface="Tahoma"/>
              </a:rPr>
              <a:t>voidance</a:t>
            </a:r>
            <a:r>
              <a:rPr sz="1181" b="1" spc="-4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b="1" spc="-34" dirty="0">
                <a:solidFill>
                  <a:srgbClr val="231F20"/>
                </a:solidFill>
                <a:latin typeface="Tahoma"/>
                <a:cs typeface="Tahoma"/>
              </a:rPr>
              <a:t>of</a:t>
            </a:r>
            <a:r>
              <a:rPr sz="1181" b="1" spc="-4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b="1" spc="-14" dirty="0">
                <a:solidFill>
                  <a:srgbClr val="231F20"/>
                </a:solidFill>
                <a:latin typeface="Tahoma"/>
                <a:cs typeface="Tahoma"/>
              </a:rPr>
              <a:t>trigger</a:t>
            </a:r>
            <a:endParaRPr sz="1181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46166" y="3531672"/>
            <a:ext cx="2824210" cy="223698"/>
          </a:xfrm>
          <a:prstGeom prst="rect">
            <a:avLst/>
          </a:prstGeom>
          <a:solidFill>
            <a:srgbClr val="D572AC">
              <a:alpha val="36997"/>
            </a:srgbClr>
          </a:solidFill>
        </p:spPr>
        <p:txBody>
          <a:bodyPr vert="horz" wrap="square" lIns="0" tIns="41576" rIns="0" bIns="0" rtlCol="0">
            <a:spAutoFit/>
          </a:bodyPr>
          <a:lstStyle/>
          <a:p>
            <a:pPr marL="78866" defTabSz="617220">
              <a:spcBef>
                <a:spcPts val="327"/>
              </a:spcBef>
            </a:pPr>
            <a:r>
              <a:rPr sz="1181" b="1" spc="-246" dirty="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sz="1181" b="1" spc="-47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b="1" spc="-10" dirty="0">
                <a:solidFill>
                  <a:srgbClr val="231F20"/>
                </a:solidFill>
                <a:latin typeface="Tahoma"/>
                <a:cs typeface="Tahoma"/>
              </a:rPr>
              <a:t>Pharmacotherapy</a:t>
            </a:r>
            <a:endParaRPr sz="1181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472006" y="4483092"/>
            <a:ext cx="3521154" cy="960977"/>
          </a:xfrm>
          <a:custGeom>
            <a:avLst/>
            <a:gdLst/>
            <a:ahLst/>
            <a:cxnLst/>
            <a:rect l="l" t="t" r="r" b="b"/>
            <a:pathLst>
              <a:path w="5216525" h="1423670">
                <a:moveTo>
                  <a:pt x="5216271" y="0"/>
                </a:moveTo>
                <a:lnTo>
                  <a:pt x="0" y="0"/>
                </a:lnTo>
                <a:lnTo>
                  <a:pt x="0" y="1423123"/>
                </a:lnTo>
                <a:lnTo>
                  <a:pt x="5216271" y="1423123"/>
                </a:lnTo>
                <a:lnTo>
                  <a:pt x="5216271" y="0"/>
                </a:lnTo>
                <a:close/>
              </a:path>
            </a:pathLst>
          </a:custGeom>
          <a:solidFill>
            <a:srgbClr val="D572AC">
              <a:alpha val="36997"/>
            </a:srgbClr>
          </a:solidFill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72006" y="4483092"/>
            <a:ext cx="3521154" cy="259623"/>
          </a:xfrm>
          <a:prstGeom prst="rect">
            <a:avLst/>
          </a:prstGeom>
          <a:solidFill>
            <a:srgbClr val="D572AC">
              <a:alpha val="36997"/>
            </a:srgbClr>
          </a:solidFill>
          <a:ln w="38100">
            <a:solidFill>
              <a:srgbClr val="18171C"/>
            </a:solidFill>
          </a:ln>
        </p:spPr>
        <p:txBody>
          <a:bodyPr vert="horz" wrap="square" lIns="0" tIns="77153" rIns="0" bIns="0" rtlCol="0">
            <a:spAutoFit/>
          </a:bodyPr>
          <a:lstStyle/>
          <a:p>
            <a:pPr marL="183880" defTabSz="617220">
              <a:spcBef>
                <a:spcPts val="608"/>
              </a:spcBef>
            </a:pPr>
            <a:r>
              <a:rPr sz="1181" b="1" spc="-37" dirty="0">
                <a:solidFill>
                  <a:srgbClr val="231F20"/>
                </a:solidFill>
                <a:latin typeface="Tahoma"/>
                <a:cs typeface="Tahoma"/>
              </a:rPr>
              <a:t>Moderate-to-severe</a:t>
            </a:r>
            <a:r>
              <a:rPr sz="1181" b="1" spc="-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b="1" spc="-14" dirty="0">
                <a:solidFill>
                  <a:srgbClr val="231F20"/>
                </a:solidFill>
                <a:latin typeface="Tahoma"/>
                <a:cs typeface="Tahoma"/>
              </a:rPr>
              <a:t>persistance</a:t>
            </a:r>
            <a:endParaRPr sz="1181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72006" y="4798139"/>
            <a:ext cx="3521154" cy="567222"/>
          </a:xfrm>
          <a:prstGeom prst="rect">
            <a:avLst/>
          </a:prstGeom>
          <a:solidFill>
            <a:srgbClr val="D572AC">
              <a:alpha val="36997"/>
            </a:srgbClr>
          </a:solidFill>
          <a:ln w="38100">
            <a:solidFill>
              <a:srgbClr val="18171C"/>
            </a:solidFill>
          </a:ln>
        </p:spPr>
        <p:txBody>
          <a:bodyPr vert="horz" wrap="square" lIns="0" tIns="21859" rIns="0" bIns="0" rtlCol="0">
            <a:spAutoFit/>
          </a:bodyPr>
          <a:lstStyle/>
          <a:p>
            <a:pPr marL="183880" defTabSz="617220">
              <a:spcBef>
                <a:spcPts val="171"/>
              </a:spcBef>
            </a:pPr>
            <a:r>
              <a:rPr sz="1181" spc="30" dirty="0">
                <a:solidFill>
                  <a:srgbClr val="231F20"/>
                </a:solidFill>
                <a:latin typeface="Tahoma"/>
                <a:cs typeface="Tahoma"/>
              </a:rPr>
              <a:t>Nasal</a:t>
            </a:r>
            <a:r>
              <a:rPr sz="1181" spc="-8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spc="20" dirty="0">
                <a:solidFill>
                  <a:srgbClr val="231F20"/>
                </a:solidFill>
                <a:latin typeface="Tahoma"/>
                <a:cs typeface="Tahoma"/>
              </a:rPr>
              <a:t>saline</a:t>
            </a:r>
            <a:r>
              <a:rPr sz="1181" spc="-8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spc="7" dirty="0">
                <a:solidFill>
                  <a:srgbClr val="231F20"/>
                </a:solidFill>
                <a:latin typeface="Tahoma"/>
                <a:cs typeface="Tahoma"/>
              </a:rPr>
              <a:t>irrigation</a:t>
            </a:r>
            <a:endParaRPr sz="1181">
              <a:solidFill>
                <a:prstClr val="black"/>
              </a:solidFill>
              <a:latin typeface="Tahoma"/>
              <a:cs typeface="Tahoma"/>
            </a:endParaRPr>
          </a:p>
          <a:p>
            <a:pPr marL="183880" defTabSz="617220">
              <a:spcBef>
                <a:spcPts val="3"/>
              </a:spcBef>
            </a:pPr>
            <a:r>
              <a:rPr sz="1181" spc="88" dirty="0">
                <a:solidFill>
                  <a:srgbClr val="231F20"/>
                </a:solidFill>
                <a:latin typeface="Tahoma"/>
                <a:cs typeface="Tahoma"/>
              </a:rPr>
              <a:t>INS</a:t>
            </a:r>
            <a:r>
              <a:rPr sz="1181" spc="-8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spc="-155" dirty="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sz="1181" spc="-8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spc="-30" dirty="0">
                <a:solidFill>
                  <a:srgbClr val="231F20"/>
                </a:solidFill>
                <a:latin typeface="Tahoma"/>
                <a:cs typeface="Tahoma"/>
              </a:rPr>
              <a:t>L</a:t>
            </a:r>
            <a:r>
              <a:rPr sz="1181" spc="24" dirty="0">
                <a:solidFill>
                  <a:srgbClr val="231F20"/>
                </a:solidFill>
                <a:latin typeface="Tahoma"/>
                <a:cs typeface="Tahoma"/>
              </a:rPr>
              <a:t>TRA</a:t>
            </a:r>
            <a:r>
              <a:rPr sz="1181" spc="-8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spc="-155" dirty="0">
                <a:solidFill>
                  <a:srgbClr val="231F20"/>
                </a:solidFill>
                <a:latin typeface="Tahoma"/>
                <a:cs typeface="Tahoma"/>
              </a:rPr>
              <a:t>+</a:t>
            </a:r>
            <a:r>
              <a:rPr sz="1181" spc="-8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dirty="0">
                <a:solidFill>
                  <a:srgbClr val="231F20"/>
                </a:solidFill>
                <a:latin typeface="Tahoma"/>
                <a:cs typeface="Tahoma"/>
              </a:rPr>
              <a:t>immunotherapy</a:t>
            </a:r>
            <a:endParaRPr sz="1181">
              <a:solidFill>
                <a:prstClr val="black"/>
              </a:solidFill>
              <a:latin typeface="Tahoma"/>
              <a:cs typeface="Tahoma"/>
            </a:endParaRPr>
          </a:p>
          <a:p>
            <a:pPr marL="183880" defTabSz="617220">
              <a:spcBef>
                <a:spcPts val="3"/>
              </a:spcBef>
            </a:pPr>
            <a:r>
              <a:rPr sz="1181" spc="88" dirty="0">
                <a:solidFill>
                  <a:srgbClr val="231F20"/>
                </a:solidFill>
                <a:latin typeface="Tahoma"/>
                <a:cs typeface="Tahoma"/>
              </a:rPr>
              <a:t>In</a:t>
            </a:r>
            <a:r>
              <a:rPr sz="1181" spc="-8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spc="7" dirty="0">
                <a:solidFill>
                  <a:srgbClr val="231F20"/>
                </a:solidFill>
                <a:latin typeface="Tahoma"/>
                <a:cs typeface="Tahoma"/>
              </a:rPr>
              <a:t>severe</a:t>
            </a:r>
            <a:r>
              <a:rPr sz="1181" spc="-8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dirty="0">
                <a:solidFill>
                  <a:srgbClr val="231F20"/>
                </a:solidFill>
                <a:latin typeface="Tahoma"/>
                <a:cs typeface="Tahoma"/>
              </a:rPr>
              <a:t>rhinorrhea,</a:t>
            </a:r>
            <a:r>
              <a:rPr sz="1181" spc="-8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spc="7" dirty="0">
                <a:solidFill>
                  <a:srgbClr val="231F20"/>
                </a:solidFill>
                <a:latin typeface="Tahoma"/>
                <a:cs typeface="Tahoma"/>
              </a:rPr>
              <a:t>ipratropium</a:t>
            </a:r>
            <a:r>
              <a:rPr sz="1181" spc="-8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spc="24" dirty="0">
                <a:solidFill>
                  <a:srgbClr val="231F20"/>
                </a:solidFill>
                <a:latin typeface="Tahoma"/>
                <a:cs typeface="Tahoma"/>
              </a:rPr>
              <a:t>nasal</a:t>
            </a:r>
            <a:r>
              <a:rPr sz="1181" spc="-8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spc="17" dirty="0">
                <a:solidFill>
                  <a:srgbClr val="231F20"/>
                </a:solidFill>
                <a:latin typeface="Tahoma"/>
                <a:cs typeface="Tahoma"/>
              </a:rPr>
              <a:t>spray</a:t>
            </a:r>
            <a:endParaRPr sz="1181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60274" y="4483092"/>
            <a:ext cx="1998678" cy="960977"/>
          </a:xfrm>
          <a:custGeom>
            <a:avLst/>
            <a:gdLst/>
            <a:ahLst/>
            <a:cxnLst/>
            <a:rect l="l" t="t" r="r" b="b"/>
            <a:pathLst>
              <a:path w="2961004" h="1423670">
                <a:moveTo>
                  <a:pt x="2960420" y="0"/>
                </a:moveTo>
                <a:lnTo>
                  <a:pt x="0" y="0"/>
                </a:lnTo>
                <a:lnTo>
                  <a:pt x="0" y="1423123"/>
                </a:lnTo>
                <a:lnTo>
                  <a:pt x="2960420" y="1423123"/>
                </a:lnTo>
                <a:lnTo>
                  <a:pt x="2960420" y="0"/>
                </a:lnTo>
                <a:close/>
              </a:path>
            </a:pathLst>
          </a:custGeom>
          <a:solidFill>
            <a:srgbClr val="D572AC">
              <a:alpha val="36997"/>
            </a:srgbClr>
          </a:solidFill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60274" y="4483092"/>
            <a:ext cx="1998678" cy="428787"/>
          </a:xfrm>
          <a:prstGeom prst="rect">
            <a:avLst/>
          </a:prstGeom>
          <a:solidFill>
            <a:srgbClr val="D572AC">
              <a:alpha val="36997"/>
            </a:srgbClr>
          </a:solidFill>
          <a:ln w="38100">
            <a:solidFill>
              <a:srgbClr val="18171C"/>
            </a:solidFill>
          </a:ln>
        </p:spPr>
        <p:txBody>
          <a:bodyPr vert="horz" wrap="square" lIns="0" tIns="64722" rIns="0" bIns="0" rtlCol="0">
            <a:spAutoFit/>
          </a:bodyPr>
          <a:lstStyle/>
          <a:p>
            <a:pPr marL="183880" marR="340328" defTabSz="617220">
              <a:spcBef>
                <a:spcPts val="510"/>
              </a:spcBef>
            </a:pPr>
            <a:r>
              <a:rPr sz="1181" b="1" spc="-37" dirty="0">
                <a:solidFill>
                  <a:srgbClr val="231F20"/>
                </a:solidFill>
                <a:latin typeface="Tahoma"/>
                <a:cs typeface="Tahoma"/>
              </a:rPr>
              <a:t>Moderate</a:t>
            </a:r>
            <a:r>
              <a:rPr sz="1181" b="1" spc="-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b="1" spc="-44" dirty="0">
                <a:solidFill>
                  <a:srgbClr val="231F20"/>
                </a:solidFill>
                <a:latin typeface="Tahoma"/>
                <a:cs typeface="Tahoma"/>
              </a:rPr>
              <a:t>to</a:t>
            </a:r>
            <a:r>
              <a:rPr sz="1181" b="1" spc="-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b="1" spc="-10" dirty="0">
                <a:solidFill>
                  <a:srgbClr val="231F20"/>
                </a:solidFill>
                <a:latin typeface="Tahoma"/>
                <a:cs typeface="Tahoma"/>
              </a:rPr>
              <a:t>Se</a:t>
            </a:r>
            <a:r>
              <a:rPr sz="1181" b="1" spc="17" dirty="0">
                <a:solidFill>
                  <a:srgbClr val="231F20"/>
                </a:solidFill>
                <a:latin typeface="Tahoma"/>
                <a:cs typeface="Tahoma"/>
              </a:rPr>
              <a:t>r</a:t>
            </a:r>
            <a:r>
              <a:rPr sz="1181" b="1" spc="-20" dirty="0">
                <a:solidFill>
                  <a:srgbClr val="231F20"/>
                </a:solidFill>
                <a:latin typeface="Tahoma"/>
                <a:cs typeface="Tahoma"/>
              </a:rPr>
              <a:t>vere  </a:t>
            </a:r>
            <a:r>
              <a:rPr sz="1181" b="1" spc="-34" dirty="0">
                <a:solidFill>
                  <a:srgbClr val="231F20"/>
                </a:solidFill>
                <a:latin typeface="Tahoma"/>
                <a:cs typeface="Tahoma"/>
              </a:rPr>
              <a:t>intermittent.</a:t>
            </a:r>
            <a:endParaRPr sz="1181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60274" y="4963393"/>
            <a:ext cx="1998678" cy="411908"/>
          </a:xfrm>
          <a:prstGeom prst="rect">
            <a:avLst/>
          </a:prstGeom>
          <a:solidFill>
            <a:srgbClr val="D572AC">
              <a:alpha val="36997"/>
            </a:srgbClr>
          </a:solidFill>
          <a:ln w="38100">
            <a:solidFill>
              <a:srgbClr val="18171C"/>
            </a:solidFill>
          </a:ln>
        </p:spPr>
        <p:txBody>
          <a:bodyPr vert="horz" wrap="square" lIns="0" tIns="48006" rIns="0" bIns="0" rtlCol="0">
            <a:spAutoFit/>
          </a:bodyPr>
          <a:lstStyle/>
          <a:p>
            <a:pPr marL="183880" defTabSz="617220">
              <a:spcBef>
                <a:spcPts val="378"/>
              </a:spcBef>
            </a:pPr>
            <a:r>
              <a:rPr sz="1181" i="1" spc="169" dirty="0">
                <a:solidFill>
                  <a:srgbClr val="231F20"/>
                </a:solidFill>
                <a:latin typeface="Trebuchet MS"/>
                <a:cs typeface="Trebuchet MS"/>
              </a:rPr>
              <a:t>INS</a:t>
            </a:r>
            <a:r>
              <a:rPr sz="1181" i="1" spc="-10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81" i="1" spc="-47" dirty="0">
                <a:solidFill>
                  <a:srgbClr val="231F20"/>
                </a:solidFill>
                <a:latin typeface="Trebuchet MS"/>
                <a:cs typeface="Trebuchet MS"/>
              </a:rPr>
              <a:t>+/-</a:t>
            </a:r>
            <a:r>
              <a:rPr sz="1181" i="1" spc="-10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81" i="1" spc="108" dirty="0">
                <a:solidFill>
                  <a:srgbClr val="231F20"/>
                </a:solidFill>
                <a:latin typeface="Trebuchet MS"/>
                <a:cs typeface="Trebuchet MS"/>
              </a:rPr>
              <a:t>INAH</a:t>
            </a:r>
            <a:r>
              <a:rPr sz="1181" i="1" spc="-10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81" i="1" spc="84" dirty="0">
                <a:solidFill>
                  <a:srgbClr val="231F20"/>
                </a:solidFill>
                <a:latin typeface="Trebuchet MS"/>
                <a:cs typeface="Trebuchet MS"/>
              </a:rPr>
              <a:t>+</a:t>
            </a:r>
            <a:r>
              <a:rPr sz="1181" i="1" spc="-10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81" i="1" spc="-37" dirty="0">
                <a:solidFill>
                  <a:srgbClr val="231F20"/>
                </a:solidFill>
                <a:latin typeface="Trebuchet MS"/>
                <a:cs typeface="Trebuchet MS"/>
              </a:rPr>
              <a:t>L</a:t>
            </a:r>
            <a:r>
              <a:rPr sz="1181" i="1" spc="34" dirty="0">
                <a:solidFill>
                  <a:srgbClr val="231F20"/>
                </a:solidFill>
                <a:latin typeface="Trebuchet MS"/>
                <a:cs typeface="Trebuchet MS"/>
              </a:rPr>
              <a:t>TRA</a:t>
            </a:r>
            <a:r>
              <a:rPr sz="1181" i="1" spc="-10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81" i="1" spc="84" dirty="0">
                <a:solidFill>
                  <a:srgbClr val="231F20"/>
                </a:solidFill>
                <a:latin typeface="Trebuchet MS"/>
                <a:cs typeface="Trebuchet MS"/>
              </a:rPr>
              <a:t>+</a:t>
            </a:r>
            <a:endParaRPr sz="1181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83880" defTabSz="617220">
              <a:spcBef>
                <a:spcPts val="3"/>
              </a:spcBef>
            </a:pPr>
            <a:r>
              <a:rPr sz="1181" i="1" spc="-10" dirty="0">
                <a:solidFill>
                  <a:srgbClr val="231F20"/>
                </a:solidFill>
                <a:latin typeface="Trebuchet MS"/>
                <a:cs typeface="Trebuchet MS"/>
              </a:rPr>
              <a:t>immunotherapy</a:t>
            </a:r>
            <a:endParaRPr sz="1181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39626" y="4483092"/>
            <a:ext cx="1998678" cy="960977"/>
          </a:xfrm>
          <a:custGeom>
            <a:avLst/>
            <a:gdLst/>
            <a:ahLst/>
            <a:cxnLst/>
            <a:rect l="l" t="t" r="r" b="b"/>
            <a:pathLst>
              <a:path w="2961004" h="1423670">
                <a:moveTo>
                  <a:pt x="2960408" y="0"/>
                </a:moveTo>
                <a:lnTo>
                  <a:pt x="0" y="0"/>
                </a:lnTo>
                <a:lnTo>
                  <a:pt x="0" y="1423123"/>
                </a:lnTo>
                <a:lnTo>
                  <a:pt x="2960408" y="1423123"/>
                </a:lnTo>
                <a:lnTo>
                  <a:pt x="2960408" y="0"/>
                </a:lnTo>
                <a:close/>
              </a:path>
            </a:pathLst>
          </a:custGeom>
          <a:solidFill>
            <a:srgbClr val="D572AC">
              <a:alpha val="36997"/>
            </a:srgbClr>
          </a:solidFill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39626" y="4483092"/>
            <a:ext cx="1998678" cy="247070"/>
          </a:xfrm>
          <a:prstGeom prst="rect">
            <a:avLst/>
          </a:prstGeom>
          <a:solidFill>
            <a:srgbClr val="D572AC">
              <a:alpha val="36997"/>
            </a:srgbClr>
          </a:solidFill>
          <a:ln w="38100">
            <a:solidFill>
              <a:srgbClr val="18171C"/>
            </a:solidFill>
          </a:ln>
        </p:spPr>
        <p:txBody>
          <a:bodyPr vert="horz" wrap="square" lIns="0" tIns="64722" rIns="0" bIns="0" rtlCol="0">
            <a:spAutoFit/>
          </a:bodyPr>
          <a:lstStyle/>
          <a:p>
            <a:pPr marL="183880" defTabSz="617220">
              <a:spcBef>
                <a:spcPts val="510"/>
              </a:spcBef>
            </a:pPr>
            <a:r>
              <a:rPr sz="1181" b="1" spc="-24" dirty="0">
                <a:solidFill>
                  <a:srgbClr val="231F20"/>
                </a:solidFill>
                <a:latin typeface="Tahoma"/>
                <a:cs typeface="Tahoma"/>
              </a:rPr>
              <a:t>Mild</a:t>
            </a:r>
            <a:r>
              <a:rPr sz="1181" b="1" spc="-5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b="1" spc="-17" dirty="0">
                <a:solidFill>
                  <a:srgbClr val="231F20"/>
                </a:solidFill>
                <a:latin typeface="Tahoma"/>
                <a:cs typeface="Tahoma"/>
              </a:rPr>
              <a:t>Persistent</a:t>
            </a:r>
            <a:endParaRPr sz="1181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39626" y="4798138"/>
            <a:ext cx="1998678" cy="580207"/>
          </a:xfrm>
          <a:prstGeom prst="rect">
            <a:avLst/>
          </a:prstGeom>
          <a:solidFill>
            <a:srgbClr val="D572AC">
              <a:alpha val="36997"/>
            </a:srgbClr>
          </a:solidFill>
          <a:ln w="38100">
            <a:solidFill>
              <a:srgbClr val="18171C"/>
            </a:solidFill>
          </a:ln>
        </p:spPr>
        <p:txBody>
          <a:bodyPr vert="horz" wrap="square" lIns="0" tIns="34719" rIns="0" bIns="0" rtlCol="0">
            <a:spAutoFit/>
          </a:bodyPr>
          <a:lstStyle/>
          <a:p>
            <a:pPr marL="183880" marR="562785" defTabSz="617220">
              <a:spcBef>
                <a:spcPts val="273"/>
              </a:spcBef>
            </a:pPr>
            <a:r>
              <a:rPr sz="1181" i="1" spc="-7" dirty="0">
                <a:solidFill>
                  <a:srgbClr val="231F20"/>
                </a:solidFill>
                <a:latin typeface="Trebuchet MS"/>
                <a:cs typeface="Trebuchet MS"/>
              </a:rPr>
              <a:t>Second-generation  </a:t>
            </a:r>
            <a:r>
              <a:rPr sz="1181" i="1" spc="-17" dirty="0">
                <a:solidFill>
                  <a:srgbClr val="231F20"/>
                </a:solidFill>
                <a:latin typeface="Trebuchet MS"/>
                <a:cs typeface="Trebuchet MS"/>
              </a:rPr>
              <a:t>antihistamines</a:t>
            </a:r>
            <a:r>
              <a:rPr sz="1181" i="1" spc="-10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81" i="1" spc="61" dirty="0">
                <a:solidFill>
                  <a:srgbClr val="231F20"/>
                </a:solidFill>
                <a:latin typeface="Trebuchet MS"/>
                <a:cs typeface="Trebuchet MS"/>
              </a:rPr>
              <a:t>+  </a:t>
            </a:r>
            <a:r>
              <a:rPr sz="1181" i="1" spc="169" dirty="0">
                <a:solidFill>
                  <a:srgbClr val="231F20"/>
                </a:solidFill>
                <a:latin typeface="Trebuchet MS"/>
                <a:cs typeface="Trebuchet MS"/>
              </a:rPr>
              <a:t>INS</a:t>
            </a:r>
            <a:r>
              <a:rPr sz="1181" i="1" spc="-10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81" i="1" spc="-24" dirty="0">
                <a:solidFill>
                  <a:srgbClr val="231F20"/>
                </a:solidFill>
                <a:latin typeface="Trebuchet MS"/>
                <a:cs typeface="Trebuchet MS"/>
              </a:rPr>
              <a:t>or</a:t>
            </a:r>
            <a:r>
              <a:rPr sz="1181" i="1" spc="-108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81" i="1" spc="-37" dirty="0">
                <a:solidFill>
                  <a:srgbClr val="231F20"/>
                </a:solidFill>
                <a:latin typeface="Trebuchet MS"/>
                <a:cs typeface="Trebuchet MS"/>
              </a:rPr>
              <a:t>L</a:t>
            </a:r>
            <a:r>
              <a:rPr sz="1181" i="1" spc="34" dirty="0">
                <a:solidFill>
                  <a:srgbClr val="231F20"/>
                </a:solidFill>
                <a:latin typeface="Trebuchet MS"/>
                <a:cs typeface="Trebuchet MS"/>
              </a:rPr>
              <a:t>TRA</a:t>
            </a:r>
            <a:endParaRPr sz="1181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09171" y="4483092"/>
            <a:ext cx="1998678" cy="960977"/>
          </a:xfrm>
          <a:custGeom>
            <a:avLst/>
            <a:gdLst/>
            <a:ahLst/>
            <a:cxnLst/>
            <a:rect l="l" t="t" r="r" b="b"/>
            <a:pathLst>
              <a:path w="2961004" h="1423670">
                <a:moveTo>
                  <a:pt x="2960420" y="0"/>
                </a:moveTo>
                <a:lnTo>
                  <a:pt x="0" y="0"/>
                </a:lnTo>
                <a:lnTo>
                  <a:pt x="0" y="1423123"/>
                </a:lnTo>
                <a:lnTo>
                  <a:pt x="2960420" y="1423123"/>
                </a:lnTo>
                <a:lnTo>
                  <a:pt x="2960420" y="0"/>
                </a:lnTo>
                <a:close/>
              </a:path>
            </a:pathLst>
          </a:custGeom>
          <a:solidFill>
            <a:srgbClr val="D572AC">
              <a:alpha val="36997"/>
            </a:srgbClr>
          </a:solidFill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09171" y="4483092"/>
            <a:ext cx="1998678" cy="247070"/>
          </a:xfrm>
          <a:prstGeom prst="rect">
            <a:avLst/>
          </a:prstGeom>
          <a:solidFill>
            <a:srgbClr val="D572AC">
              <a:alpha val="36997"/>
            </a:srgbClr>
          </a:solidFill>
          <a:ln w="38100">
            <a:solidFill>
              <a:srgbClr val="18171C"/>
            </a:solidFill>
          </a:ln>
        </p:spPr>
        <p:txBody>
          <a:bodyPr vert="horz" wrap="square" lIns="0" tIns="64722" rIns="0" bIns="0" rtlCol="0">
            <a:spAutoFit/>
          </a:bodyPr>
          <a:lstStyle/>
          <a:p>
            <a:pPr marL="192453" defTabSz="617220">
              <a:spcBef>
                <a:spcPts val="510"/>
              </a:spcBef>
            </a:pPr>
            <a:r>
              <a:rPr sz="1181" b="1" spc="-24" dirty="0">
                <a:solidFill>
                  <a:srgbClr val="231F20"/>
                </a:solidFill>
                <a:latin typeface="Tahoma"/>
                <a:cs typeface="Tahoma"/>
              </a:rPr>
              <a:t>Mild</a:t>
            </a:r>
            <a:r>
              <a:rPr sz="1181" b="1" spc="-51" dirty="0">
                <a:solidFill>
                  <a:srgbClr val="231F20"/>
                </a:solidFill>
                <a:latin typeface="Tahoma"/>
                <a:cs typeface="Tahoma"/>
              </a:rPr>
              <a:t> Intermittent</a:t>
            </a:r>
            <a:endParaRPr sz="1181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09171" y="4798138"/>
            <a:ext cx="1998678" cy="593191"/>
          </a:xfrm>
          <a:prstGeom prst="rect">
            <a:avLst/>
          </a:prstGeom>
          <a:solidFill>
            <a:srgbClr val="D572AC">
              <a:alpha val="36997"/>
            </a:srgbClr>
          </a:solidFill>
          <a:ln w="38100">
            <a:solidFill>
              <a:srgbClr val="18171C"/>
            </a:solidFill>
          </a:ln>
        </p:spPr>
        <p:txBody>
          <a:bodyPr vert="horz" wrap="square" lIns="0" tIns="47577" rIns="0" bIns="0" rtlCol="0">
            <a:spAutoFit/>
          </a:bodyPr>
          <a:lstStyle/>
          <a:p>
            <a:pPr marL="192453" marR="548640" defTabSz="617220">
              <a:spcBef>
                <a:spcPts val="375"/>
              </a:spcBef>
            </a:pPr>
            <a:r>
              <a:rPr sz="1181" spc="3" dirty="0">
                <a:solidFill>
                  <a:srgbClr val="231F20"/>
                </a:solidFill>
                <a:latin typeface="Tahoma"/>
                <a:cs typeface="Tahoma"/>
              </a:rPr>
              <a:t>Second-generation  </a:t>
            </a:r>
            <a:r>
              <a:rPr sz="1181" spc="10" dirty="0">
                <a:solidFill>
                  <a:srgbClr val="231F20"/>
                </a:solidFill>
                <a:latin typeface="Tahoma"/>
                <a:cs typeface="Tahoma"/>
              </a:rPr>
              <a:t>antihistamines</a:t>
            </a:r>
            <a:r>
              <a:rPr sz="1181" spc="-88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181" spc="-98" dirty="0">
                <a:solidFill>
                  <a:srgbClr val="231F20"/>
                </a:solidFill>
                <a:latin typeface="Tahoma"/>
                <a:cs typeface="Tahoma"/>
              </a:rPr>
              <a:t>+  </a:t>
            </a:r>
            <a:r>
              <a:rPr sz="1181" spc="24" dirty="0">
                <a:solidFill>
                  <a:srgbClr val="231F20"/>
                </a:solidFill>
                <a:latin typeface="Tahoma"/>
                <a:cs typeface="Tahoma"/>
              </a:rPr>
              <a:t>SOS</a:t>
            </a:r>
            <a:endParaRPr sz="1181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926938" y="3813867"/>
            <a:ext cx="7363778" cy="506206"/>
            <a:chOff x="1951612" y="5650172"/>
            <a:chExt cx="10909300" cy="749935"/>
          </a:xfrm>
        </p:grpSpPr>
        <p:sp>
          <p:nvSpPr>
            <p:cNvPr id="26" name="object 26"/>
            <p:cNvSpPr/>
            <p:nvPr/>
          </p:nvSpPr>
          <p:spPr>
            <a:xfrm>
              <a:off x="1951609" y="6109830"/>
              <a:ext cx="10909300" cy="290195"/>
            </a:xfrm>
            <a:custGeom>
              <a:avLst/>
              <a:gdLst/>
              <a:ahLst/>
              <a:cxnLst/>
              <a:rect l="l" t="t" r="r" b="b"/>
              <a:pathLst>
                <a:path w="10909300" h="290195">
                  <a:moveTo>
                    <a:pt x="144945" y="159588"/>
                  </a:moveTo>
                  <a:lnTo>
                    <a:pt x="79692" y="183210"/>
                  </a:lnTo>
                  <a:lnTo>
                    <a:pt x="79895" y="174955"/>
                  </a:lnTo>
                  <a:lnTo>
                    <a:pt x="80060" y="152057"/>
                  </a:lnTo>
                  <a:lnTo>
                    <a:pt x="78930" y="94792"/>
                  </a:lnTo>
                  <a:lnTo>
                    <a:pt x="75158" y="37503"/>
                  </a:lnTo>
                  <a:lnTo>
                    <a:pt x="72478" y="14605"/>
                  </a:lnTo>
                  <a:lnTo>
                    <a:pt x="69786" y="37503"/>
                  </a:lnTo>
                  <a:lnTo>
                    <a:pt x="67919" y="60413"/>
                  </a:lnTo>
                  <a:lnTo>
                    <a:pt x="66014" y="94792"/>
                  </a:lnTo>
                  <a:lnTo>
                    <a:pt x="65074" y="129146"/>
                  </a:lnTo>
                  <a:lnTo>
                    <a:pt x="64884" y="152057"/>
                  </a:lnTo>
                  <a:lnTo>
                    <a:pt x="65062" y="174955"/>
                  </a:lnTo>
                  <a:lnTo>
                    <a:pt x="65252" y="183210"/>
                  </a:lnTo>
                  <a:lnTo>
                    <a:pt x="0" y="159588"/>
                  </a:lnTo>
                  <a:lnTo>
                    <a:pt x="21310" y="187896"/>
                  </a:lnTo>
                  <a:lnTo>
                    <a:pt x="41097" y="220967"/>
                  </a:lnTo>
                  <a:lnTo>
                    <a:pt x="58458" y="255917"/>
                  </a:lnTo>
                  <a:lnTo>
                    <a:pt x="72478" y="289852"/>
                  </a:lnTo>
                  <a:lnTo>
                    <a:pt x="86487" y="255917"/>
                  </a:lnTo>
                  <a:lnTo>
                    <a:pt x="103835" y="220967"/>
                  </a:lnTo>
                  <a:lnTo>
                    <a:pt x="123621" y="187896"/>
                  </a:lnTo>
                  <a:lnTo>
                    <a:pt x="144945" y="159588"/>
                  </a:lnTo>
                  <a:close/>
                </a:path>
                <a:path w="10909300" h="290195">
                  <a:moveTo>
                    <a:pt x="10836389" y="12674"/>
                  </a:moveTo>
                  <a:lnTo>
                    <a:pt x="9490913" y="6464"/>
                  </a:lnTo>
                  <a:lnTo>
                    <a:pt x="8145424" y="2908"/>
                  </a:lnTo>
                  <a:lnTo>
                    <a:pt x="5454447" y="0"/>
                  </a:lnTo>
                  <a:lnTo>
                    <a:pt x="2763456" y="2946"/>
                  </a:lnTo>
                  <a:lnTo>
                    <a:pt x="1417967" y="6502"/>
                  </a:lnTo>
                  <a:lnTo>
                    <a:pt x="72478" y="12674"/>
                  </a:lnTo>
                  <a:lnTo>
                    <a:pt x="1417967" y="18846"/>
                  </a:lnTo>
                  <a:lnTo>
                    <a:pt x="2763456" y="22402"/>
                  </a:lnTo>
                  <a:lnTo>
                    <a:pt x="3348456" y="23050"/>
                  </a:lnTo>
                  <a:lnTo>
                    <a:pt x="3346932" y="39420"/>
                  </a:lnTo>
                  <a:lnTo>
                    <a:pt x="3344049" y="89077"/>
                  </a:lnTo>
                  <a:lnTo>
                    <a:pt x="3343008" y="138722"/>
                  </a:lnTo>
                  <a:lnTo>
                    <a:pt x="3342970" y="163550"/>
                  </a:lnTo>
                  <a:lnTo>
                    <a:pt x="3343262" y="188379"/>
                  </a:lnTo>
                  <a:lnTo>
                    <a:pt x="3343605" y="201117"/>
                  </a:lnTo>
                  <a:lnTo>
                    <a:pt x="3288842" y="181305"/>
                  </a:lnTo>
                  <a:lnTo>
                    <a:pt x="3306597" y="204889"/>
                  </a:lnTo>
                  <a:lnTo>
                    <a:pt x="3323082" y="232448"/>
                  </a:lnTo>
                  <a:lnTo>
                    <a:pt x="3337547" y="261569"/>
                  </a:lnTo>
                  <a:lnTo>
                    <a:pt x="3349244" y="289852"/>
                  </a:lnTo>
                  <a:lnTo>
                    <a:pt x="3360915" y="261569"/>
                  </a:lnTo>
                  <a:lnTo>
                    <a:pt x="3375368" y="232448"/>
                  </a:lnTo>
                  <a:lnTo>
                    <a:pt x="3391865" y="204889"/>
                  </a:lnTo>
                  <a:lnTo>
                    <a:pt x="3409619" y="181305"/>
                  </a:lnTo>
                  <a:lnTo>
                    <a:pt x="3354844" y="201129"/>
                  </a:lnTo>
                  <a:lnTo>
                    <a:pt x="3355200" y="188379"/>
                  </a:lnTo>
                  <a:lnTo>
                    <a:pt x="3355505" y="163550"/>
                  </a:lnTo>
                  <a:lnTo>
                    <a:pt x="3355467" y="138722"/>
                  </a:lnTo>
                  <a:lnTo>
                    <a:pt x="3354413" y="89077"/>
                  </a:lnTo>
                  <a:lnTo>
                    <a:pt x="3351542" y="39420"/>
                  </a:lnTo>
                  <a:lnTo>
                    <a:pt x="3350018" y="23050"/>
                  </a:lnTo>
                  <a:lnTo>
                    <a:pt x="5454447" y="25361"/>
                  </a:lnTo>
                  <a:lnTo>
                    <a:pt x="6512534" y="24218"/>
                  </a:lnTo>
                  <a:lnTo>
                    <a:pt x="6511137" y="39420"/>
                  </a:lnTo>
                  <a:lnTo>
                    <a:pt x="6509436" y="64249"/>
                  </a:lnTo>
                  <a:lnTo>
                    <a:pt x="6508255" y="89077"/>
                  </a:lnTo>
                  <a:lnTo>
                    <a:pt x="6507543" y="113906"/>
                  </a:lnTo>
                  <a:lnTo>
                    <a:pt x="6507213" y="138722"/>
                  </a:lnTo>
                  <a:lnTo>
                    <a:pt x="6507175" y="163550"/>
                  </a:lnTo>
                  <a:lnTo>
                    <a:pt x="6507480" y="188379"/>
                  </a:lnTo>
                  <a:lnTo>
                    <a:pt x="6507810" y="201129"/>
                  </a:lnTo>
                  <a:lnTo>
                    <a:pt x="6453035" y="181305"/>
                  </a:lnTo>
                  <a:lnTo>
                    <a:pt x="6470802" y="204889"/>
                  </a:lnTo>
                  <a:lnTo>
                    <a:pt x="6487287" y="232448"/>
                  </a:lnTo>
                  <a:lnTo>
                    <a:pt x="6501752" y="261569"/>
                  </a:lnTo>
                  <a:lnTo>
                    <a:pt x="6513436" y="289852"/>
                  </a:lnTo>
                  <a:lnTo>
                    <a:pt x="6525120" y="261569"/>
                  </a:lnTo>
                  <a:lnTo>
                    <a:pt x="6539585" y="232448"/>
                  </a:lnTo>
                  <a:lnTo>
                    <a:pt x="6556070" y="204889"/>
                  </a:lnTo>
                  <a:lnTo>
                    <a:pt x="6573825" y="181305"/>
                  </a:lnTo>
                  <a:lnTo>
                    <a:pt x="6519050" y="201117"/>
                  </a:lnTo>
                  <a:lnTo>
                    <a:pt x="6519405" y="188379"/>
                  </a:lnTo>
                  <a:lnTo>
                    <a:pt x="6519697" y="163550"/>
                  </a:lnTo>
                  <a:lnTo>
                    <a:pt x="6519672" y="138722"/>
                  </a:lnTo>
                  <a:lnTo>
                    <a:pt x="6518618" y="89077"/>
                  </a:lnTo>
                  <a:lnTo>
                    <a:pt x="6515748" y="39420"/>
                  </a:lnTo>
                  <a:lnTo>
                    <a:pt x="6514325" y="24218"/>
                  </a:lnTo>
                  <a:lnTo>
                    <a:pt x="8145424" y="22453"/>
                  </a:lnTo>
                  <a:lnTo>
                    <a:pt x="9490913" y="18897"/>
                  </a:lnTo>
                  <a:lnTo>
                    <a:pt x="10836389" y="12674"/>
                  </a:lnTo>
                  <a:close/>
                </a:path>
                <a:path w="10909300" h="290195">
                  <a:moveTo>
                    <a:pt x="10908856" y="159588"/>
                  </a:moveTo>
                  <a:lnTo>
                    <a:pt x="10843603" y="183210"/>
                  </a:lnTo>
                  <a:lnTo>
                    <a:pt x="10843806" y="174955"/>
                  </a:lnTo>
                  <a:lnTo>
                    <a:pt x="10843984" y="152057"/>
                  </a:lnTo>
                  <a:lnTo>
                    <a:pt x="10842854" y="94792"/>
                  </a:lnTo>
                  <a:lnTo>
                    <a:pt x="10839069" y="37503"/>
                  </a:lnTo>
                  <a:lnTo>
                    <a:pt x="10836389" y="14605"/>
                  </a:lnTo>
                  <a:lnTo>
                    <a:pt x="10833710" y="37503"/>
                  </a:lnTo>
                  <a:lnTo>
                    <a:pt x="10831843" y="60413"/>
                  </a:lnTo>
                  <a:lnTo>
                    <a:pt x="10829938" y="94792"/>
                  </a:lnTo>
                  <a:lnTo>
                    <a:pt x="10829011" y="129146"/>
                  </a:lnTo>
                  <a:lnTo>
                    <a:pt x="10828807" y="152057"/>
                  </a:lnTo>
                  <a:lnTo>
                    <a:pt x="10828985" y="174955"/>
                  </a:lnTo>
                  <a:lnTo>
                    <a:pt x="10829176" y="183210"/>
                  </a:lnTo>
                  <a:lnTo>
                    <a:pt x="10763910" y="159588"/>
                  </a:lnTo>
                  <a:lnTo>
                    <a:pt x="10785221" y="187896"/>
                  </a:lnTo>
                  <a:lnTo>
                    <a:pt x="10805008" y="220967"/>
                  </a:lnTo>
                  <a:lnTo>
                    <a:pt x="10822369" y="255917"/>
                  </a:lnTo>
                  <a:lnTo>
                    <a:pt x="10836389" y="289852"/>
                  </a:lnTo>
                  <a:lnTo>
                    <a:pt x="10850397" y="255917"/>
                  </a:lnTo>
                  <a:lnTo>
                    <a:pt x="10867758" y="220967"/>
                  </a:lnTo>
                  <a:lnTo>
                    <a:pt x="10887545" y="187896"/>
                  </a:lnTo>
                  <a:lnTo>
                    <a:pt x="10908856" y="159588"/>
                  </a:lnTo>
                  <a:close/>
                </a:path>
              </a:pathLst>
            </a:custGeom>
            <a:solidFill>
              <a:srgbClr val="18171C"/>
            </a:solidFill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824966" y="5650172"/>
              <a:ext cx="0" cy="473075"/>
            </a:xfrm>
            <a:custGeom>
              <a:avLst/>
              <a:gdLst/>
              <a:ahLst/>
              <a:cxnLst/>
              <a:rect l="l" t="t" r="r" b="b"/>
              <a:pathLst>
                <a:path h="473075">
                  <a:moveTo>
                    <a:pt x="0" y="0"/>
                  </a:moveTo>
                  <a:lnTo>
                    <a:pt x="0" y="472871"/>
                  </a:lnTo>
                </a:path>
              </a:pathLst>
            </a:custGeom>
            <a:ln w="6350">
              <a:solidFill>
                <a:srgbClr val="18171C"/>
              </a:solidFill>
            </a:ln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3239153" y="2569376"/>
            <a:ext cx="81867" cy="274748"/>
            <a:chOff x="3895633" y="3806483"/>
            <a:chExt cx="121285" cy="407034"/>
          </a:xfrm>
        </p:grpSpPr>
        <p:sp>
          <p:nvSpPr>
            <p:cNvPr id="29" name="object 29"/>
            <p:cNvSpPr/>
            <p:nvPr/>
          </p:nvSpPr>
          <p:spPr>
            <a:xfrm>
              <a:off x="3949710" y="3806483"/>
              <a:ext cx="12700" cy="330200"/>
            </a:xfrm>
            <a:custGeom>
              <a:avLst/>
              <a:gdLst/>
              <a:ahLst/>
              <a:cxnLst/>
              <a:rect l="l" t="t" r="r" b="b"/>
              <a:pathLst>
                <a:path w="12700" h="330200">
                  <a:moveTo>
                    <a:pt x="6324" y="0"/>
                  </a:moveTo>
                  <a:lnTo>
                    <a:pt x="2818" y="61882"/>
                  </a:lnTo>
                  <a:lnTo>
                    <a:pt x="1390" y="103133"/>
                  </a:lnTo>
                  <a:lnTo>
                    <a:pt x="456" y="144382"/>
                  </a:lnTo>
                  <a:lnTo>
                    <a:pt x="0" y="206263"/>
                  </a:lnTo>
                  <a:lnTo>
                    <a:pt x="207" y="247516"/>
                  </a:lnTo>
                  <a:lnTo>
                    <a:pt x="937" y="288769"/>
                  </a:lnTo>
                  <a:lnTo>
                    <a:pt x="2298" y="330022"/>
                  </a:lnTo>
                  <a:lnTo>
                    <a:pt x="10337" y="330022"/>
                  </a:lnTo>
                  <a:lnTo>
                    <a:pt x="11706" y="288769"/>
                  </a:lnTo>
                  <a:lnTo>
                    <a:pt x="12437" y="247516"/>
                  </a:lnTo>
                  <a:lnTo>
                    <a:pt x="12643" y="206263"/>
                  </a:lnTo>
                  <a:lnTo>
                    <a:pt x="12185" y="144382"/>
                  </a:lnTo>
                  <a:lnTo>
                    <a:pt x="11247" y="103133"/>
                  </a:lnTo>
                  <a:lnTo>
                    <a:pt x="8888" y="41255"/>
                  </a:lnTo>
                  <a:lnTo>
                    <a:pt x="6324" y="0"/>
                  </a:lnTo>
                  <a:close/>
                </a:path>
              </a:pathLst>
            </a:custGeom>
            <a:solidFill>
              <a:srgbClr val="18171C"/>
            </a:solidFill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95633" y="4104603"/>
              <a:ext cx="120789" cy="108546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3239153" y="1845397"/>
            <a:ext cx="81867" cy="274748"/>
            <a:chOff x="3895633" y="2733922"/>
            <a:chExt cx="121285" cy="407034"/>
          </a:xfrm>
        </p:grpSpPr>
        <p:sp>
          <p:nvSpPr>
            <p:cNvPr id="32" name="object 32"/>
            <p:cNvSpPr/>
            <p:nvPr/>
          </p:nvSpPr>
          <p:spPr>
            <a:xfrm>
              <a:off x="3949710" y="2733922"/>
              <a:ext cx="12700" cy="330200"/>
            </a:xfrm>
            <a:custGeom>
              <a:avLst/>
              <a:gdLst/>
              <a:ahLst/>
              <a:cxnLst/>
              <a:rect l="l" t="t" r="r" b="b"/>
              <a:pathLst>
                <a:path w="12700" h="330200">
                  <a:moveTo>
                    <a:pt x="6324" y="0"/>
                  </a:moveTo>
                  <a:lnTo>
                    <a:pt x="2818" y="61877"/>
                  </a:lnTo>
                  <a:lnTo>
                    <a:pt x="1390" y="103128"/>
                  </a:lnTo>
                  <a:lnTo>
                    <a:pt x="456" y="144381"/>
                  </a:lnTo>
                  <a:lnTo>
                    <a:pt x="0" y="206263"/>
                  </a:lnTo>
                  <a:lnTo>
                    <a:pt x="207" y="247516"/>
                  </a:lnTo>
                  <a:lnTo>
                    <a:pt x="937" y="288769"/>
                  </a:lnTo>
                  <a:lnTo>
                    <a:pt x="2298" y="330022"/>
                  </a:lnTo>
                  <a:lnTo>
                    <a:pt x="10337" y="330022"/>
                  </a:lnTo>
                  <a:lnTo>
                    <a:pt x="11706" y="288769"/>
                  </a:lnTo>
                  <a:lnTo>
                    <a:pt x="12437" y="247516"/>
                  </a:lnTo>
                  <a:lnTo>
                    <a:pt x="12643" y="206263"/>
                  </a:lnTo>
                  <a:lnTo>
                    <a:pt x="12185" y="144381"/>
                  </a:lnTo>
                  <a:lnTo>
                    <a:pt x="11247" y="103128"/>
                  </a:lnTo>
                  <a:lnTo>
                    <a:pt x="8888" y="41254"/>
                  </a:lnTo>
                  <a:lnTo>
                    <a:pt x="6324" y="0"/>
                  </a:lnTo>
                  <a:close/>
                </a:path>
              </a:pathLst>
            </a:custGeom>
            <a:solidFill>
              <a:srgbClr val="18171C"/>
            </a:solidFill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5633" y="3032042"/>
              <a:ext cx="120789" cy="108546"/>
            </a:xfrm>
            <a:prstGeom prst="rect">
              <a:avLst/>
            </a:prstGeom>
          </p:spPr>
        </p:pic>
      </p:grpSp>
      <p:sp>
        <p:nvSpPr>
          <p:cNvPr id="34" name="object 34"/>
          <p:cNvSpPr/>
          <p:nvPr/>
        </p:nvSpPr>
        <p:spPr>
          <a:xfrm>
            <a:off x="1160788" y="6403807"/>
            <a:ext cx="7743968" cy="0"/>
          </a:xfrm>
          <a:custGeom>
            <a:avLst/>
            <a:gdLst/>
            <a:ahLst/>
            <a:cxnLst/>
            <a:rect l="l" t="t" r="r" b="b"/>
            <a:pathLst>
              <a:path w="11472545">
                <a:moveTo>
                  <a:pt x="0" y="0"/>
                </a:moveTo>
                <a:lnTo>
                  <a:pt x="11472291" y="0"/>
                </a:lnTo>
              </a:path>
            </a:pathLst>
          </a:custGeom>
          <a:ln w="3175">
            <a:solidFill>
              <a:srgbClr val="18171C"/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0943102" y="6403807"/>
            <a:ext cx="639508" cy="0"/>
          </a:xfrm>
          <a:custGeom>
            <a:avLst/>
            <a:gdLst/>
            <a:ahLst/>
            <a:cxnLst/>
            <a:rect l="l" t="t" r="r" b="b"/>
            <a:pathLst>
              <a:path w="947419">
                <a:moveTo>
                  <a:pt x="0" y="0"/>
                </a:moveTo>
                <a:lnTo>
                  <a:pt x="947102" y="0"/>
                </a:lnTo>
              </a:path>
            </a:pathLst>
          </a:custGeom>
          <a:ln w="3175">
            <a:solidFill>
              <a:srgbClr val="18171C"/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0160044" y="465988"/>
            <a:ext cx="871395" cy="247317"/>
            <a:chOff x="14148806" y="690352"/>
            <a:chExt cx="1290955" cy="366395"/>
          </a:xfrm>
        </p:grpSpPr>
        <p:pic>
          <p:nvPicPr>
            <p:cNvPr id="37" name="object 3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00183" y="905175"/>
              <a:ext cx="305382" cy="15129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27989" y="905605"/>
              <a:ext cx="113245" cy="15046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73692" y="907665"/>
              <a:ext cx="143776" cy="14631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150758" y="905175"/>
              <a:ext cx="152996" cy="15129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26180" y="905605"/>
              <a:ext cx="113245" cy="15046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4148806" y="704287"/>
              <a:ext cx="209550" cy="306070"/>
            </a:xfrm>
            <a:custGeom>
              <a:avLst/>
              <a:gdLst/>
              <a:ahLst/>
              <a:cxnLst/>
              <a:rect l="l" t="t" r="r" b="b"/>
              <a:pathLst>
                <a:path w="209550" h="306069">
                  <a:moveTo>
                    <a:pt x="147500" y="0"/>
                  </a:moveTo>
                  <a:lnTo>
                    <a:pt x="69287" y="14518"/>
                  </a:lnTo>
                  <a:lnTo>
                    <a:pt x="31298" y="36145"/>
                  </a:lnTo>
                  <a:lnTo>
                    <a:pt x="0" y="88922"/>
                  </a:lnTo>
                  <a:lnTo>
                    <a:pt x="5757" y="126803"/>
                  </a:lnTo>
                  <a:lnTo>
                    <a:pt x="25058" y="174118"/>
                  </a:lnTo>
                  <a:lnTo>
                    <a:pt x="57358" y="232195"/>
                  </a:lnTo>
                  <a:lnTo>
                    <a:pt x="92778" y="274825"/>
                  </a:lnTo>
                  <a:lnTo>
                    <a:pt x="131040" y="298352"/>
                  </a:lnTo>
                  <a:lnTo>
                    <a:pt x="166751" y="305966"/>
                  </a:lnTo>
                  <a:lnTo>
                    <a:pt x="194517" y="300857"/>
                  </a:lnTo>
                  <a:lnTo>
                    <a:pt x="208945" y="286214"/>
                  </a:lnTo>
                  <a:lnTo>
                    <a:pt x="204640" y="265228"/>
                  </a:lnTo>
                  <a:lnTo>
                    <a:pt x="192325" y="234468"/>
                  </a:lnTo>
                  <a:lnTo>
                    <a:pt x="189359" y="199256"/>
                  </a:lnTo>
                  <a:lnTo>
                    <a:pt x="191245" y="162356"/>
                  </a:lnTo>
                  <a:lnTo>
                    <a:pt x="195480" y="97203"/>
                  </a:lnTo>
                  <a:lnTo>
                    <a:pt x="196429" y="73910"/>
                  </a:lnTo>
                  <a:lnTo>
                    <a:pt x="191578" y="50620"/>
                  </a:lnTo>
                  <a:lnTo>
                    <a:pt x="176166" y="21299"/>
                  </a:lnTo>
                  <a:lnTo>
                    <a:pt x="147500" y="0"/>
                  </a:lnTo>
                  <a:close/>
                </a:path>
              </a:pathLst>
            </a:custGeom>
            <a:solidFill>
              <a:srgbClr val="FAA85F"/>
            </a:solidFill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279837" y="785541"/>
              <a:ext cx="194864" cy="201082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4211471" y="690352"/>
              <a:ext cx="277495" cy="205740"/>
            </a:xfrm>
            <a:custGeom>
              <a:avLst/>
              <a:gdLst/>
              <a:ahLst/>
              <a:cxnLst/>
              <a:rect l="l" t="t" r="r" b="b"/>
              <a:pathLst>
                <a:path w="277494" h="205740">
                  <a:moveTo>
                    <a:pt x="144379" y="0"/>
                  </a:moveTo>
                  <a:lnTo>
                    <a:pt x="64256" y="42042"/>
                  </a:lnTo>
                  <a:lnTo>
                    <a:pt x="28281" y="77726"/>
                  </a:lnTo>
                  <a:lnTo>
                    <a:pt x="6191" y="114624"/>
                  </a:lnTo>
                  <a:lnTo>
                    <a:pt x="0" y="150284"/>
                  </a:lnTo>
                  <a:lnTo>
                    <a:pt x="11197" y="187703"/>
                  </a:lnTo>
                  <a:lnTo>
                    <a:pt x="35879" y="204449"/>
                  </a:lnTo>
                  <a:lnTo>
                    <a:pt x="71223" y="205395"/>
                  </a:lnTo>
                  <a:lnTo>
                    <a:pt x="114404" y="195411"/>
                  </a:lnTo>
                  <a:lnTo>
                    <a:pt x="162598" y="179367"/>
                  </a:lnTo>
                  <a:lnTo>
                    <a:pt x="225144" y="152451"/>
                  </a:lnTo>
                  <a:lnTo>
                    <a:pt x="261959" y="125944"/>
                  </a:lnTo>
                  <a:lnTo>
                    <a:pt x="277315" y="100399"/>
                  </a:lnTo>
                  <a:lnTo>
                    <a:pt x="275483" y="76369"/>
                  </a:lnTo>
                  <a:lnTo>
                    <a:pt x="237337" y="35070"/>
                  </a:lnTo>
                  <a:lnTo>
                    <a:pt x="176053" y="3398"/>
                  </a:lnTo>
                  <a:lnTo>
                    <a:pt x="144379" y="0"/>
                  </a:lnTo>
                  <a:close/>
                </a:path>
              </a:pathLst>
            </a:custGeom>
            <a:solidFill>
              <a:srgbClr val="F287B6"/>
            </a:solidFill>
          </p:spPr>
          <p:txBody>
            <a:bodyPr wrap="square" lIns="0" tIns="0" rIns="0" bIns="0" rtlCol="0"/>
            <a:lstStyle/>
            <a:p>
              <a:pPr defTabSz="617220"/>
              <a:endParaRPr sz="1215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9066522" y="6056844"/>
            <a:ext cx="1636490" cy="341055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8573" defTabSz="617220">
              <a:spcBef>
                <a:spcPts val="68"/>
              </a:spcBef>
            </a:pPr>
            <a:r>
              <a:rPr sz="2160" spc="27" dirty="0">
                <a:solidFill>
                  <a:srgbClr val="DE69A0"/>
                </a:solidFill>
                <a:latin typeface="Tahoma"/>
                <a:cs typeface="Tahoma"/>
              </a:rPr>
              <a:t>Meftan®Plus</a:t>
            </a:r>
            <a:endParaRPr sz="216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292182" y="1810692"/>
            <a:ext cx="4683156" cy="1223829"/>
          </a:xfrm>
          <a:prstGeom prst="rect">
            <a:avLst/>
          </a:prstGeom>
          <a:solidFill>
            <a:srgbClr val="D572AC"/>
          </a:solidFill>
        </p:spPr>
        <p:txBody>
          <a:bodyPr vert="horz" wrap="square" lIns="0" tIns="2572" rIns="0" bIns="0" rtlCol="0">
            <a:spAutoFit/>
          </a:bodyPr>
          <a:lstStyle/>
          <a:p>
            <a:pPr defTabSz="617220">
              <a:spcBef>
                <a:spcPts val="20"/>
              </a:spcBef>
            </a:pPr>
            <a:endParaRPr sz="13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26053" marR="515636" indent="545211" defTabSz="617220"/>
            <a:r>
              <a:rPr sz="1418" spc="17" dirty="0">
                <a:solidFill>
                  <a:srgbClr val="FFFFFF"/>
                </a:solidFill>
                <a:latin typeface="Tahoma"/>
                <a:cs typeface="Tahoma"/>
              </a:rPr>
              <a:t>Meftan®Plus </a:t>
            </a:r>
            <a:r>
              <a:rPr sz="1418" spc="41" dirty="0">
                <a:solidFill>
                  <a:srgbClr val="FFFFFF"/>
                </a:solidFill>
                <a:latin typeface="Tahoma"/>
                <a:cs typeface="Tahoma"/>
              </a:rPr>
              <a:t>is </a:t>
            </a:r>
            <a:r>
              <a:rPr sz="1418" dirty="0">
                <a:solidFill>
                  <a:srgbClr val="FFFFFF"/>
                </a:solidFill>
                <a:latin typeface="Tahoma"/>
                <a:cs typeface="Tahoma"/>
              </a:rPr>
              <a:t>a </a:t>
            </a:r>
            <a:r>
              <a:rPr sz="1418" spc="3" dirty="0">
                <a:solidFill>
                  <a:srgbClr val="FFFFFF"/>
                </a:solidFill>
                <a:latin typeface="Tahoma"/>
                <a:cs typeface="Tahoma"/>
              </a:rPr>
              <a:t>combination of </a:t>
            </a:r>
            <a:r>
              <a:rPr sz="1418" spc="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18" spc="20" dirty="0">
                <a:solidFill>
                  <a:srgbClr val="FFFFFF"/>
                </a:solidFill>
                <a:latin typeface="Tahoma"/>
                <a:cs typeface="Tahoma"/>
              </a:rPr>
              <a:t>Montelukast</a:t>
            </a:r>
            <a:r>
              <a:rPr sz="1418" spc="-10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18" spc="7" dirty="0">
                <a:solidFill>
                  <a:srgbClr val="FFFFFF"/>
                </a:solidFill>
                <a:latin typeface="Tahoma"/>
                <a:cs typeface="Tahoma"/>
              </a:rPr>
              <a:t>(Leukotrene</a:t>
            </a:r>
            <a:r>
              <a:rPr sz="1418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18" spc="14" dirty="0">
                <a:solidFill>
                  <a:srgbClr val="FFFFFF"/>
                </a:solidFill>
                <a:latin typeface="Tahoma"/>
                <a:cs typeface="Tahoma"/>
              </a:rPr>
              <a:t>Receptor</a:t>
            </a:r>
            <a:r>
              <a:rPr sz="1418" spc="-10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18" spc="10" dirty="0">
                <a:solidFill>
                  <a:srgbClr val="FFFFFF"/>
                </a:solidFill>
                <a:latin typeface="Tahoma"/>
                <a:cs typeface="Tahoma"/>
              </a:rPr>
              <a:t>Antagonist)</a:t>
            </a:r>
            <a:endParaRPr sz="1418" dirty="0">
              <a:solidFill>
                <a:prstClr val="black"/>
              </a:solidFill>
              <a:latin typeface="Tahoma"/>
              <a:cs typeface="Tahoma"/>
            </a:endParaRPr>
          </a:p>
          <a:p>
            <a:pPr marR="89583" algn="ctr" defTabSz="617220">
              <a:lnSpc>
                <a:spcPts val="2744"/>
              </a:lnSpc>
              <a:spcBef>
                <a:spcPts val="213"/>
              </a:spcBef>
            </a:pPr>
            <a:r>
              <a:rPr sz="2363" spc="-300" dirty="0">
                <a:solidFill>
                  <a:srgbClr val="FFFFFF"/>
                </a:solidFill>
                <a:latin typeface="Tahoma"/>
                <a:cs typeface="Tahoma"/>
              </a:rPr>
              <a:t>+</a:t>
            </a:r>
            <a:endParaRPr sz="2363" dirty="0">
              <a:solidFill>
                <a:prstClr val="black"/>
              </a:solidFill>
              <a:latin typeface="Tahoma"/>
              <a:cs typeface="Tahoma"/>
            </a:endParaRPr>
          </a:p>
          <a:p>
            <a:pPr marR="45863" algn="ctr" defTabSz="617220">
              <a:lnSpc>
                <a:spcPts val="1610"/>
              </a:lnSpc>
            </a:pPr>
            <a:r>
              <a:rPr sz="1418" spc="17" dirty="0">
                <a:solidFill>
                  <a:srgbClr val="FFFFFF"/>
                </a:solidFill>
                <a:latin typeface="Tahoma"/>
                <a:cs typeface="Tahoma"/>
              </a:rPr>
              <a:t>Levocetrizine</a:t>
            </a:r>
            <a:r>
              <a:rPr sz="1418" spc="-11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18" spc="10" dirty="0">
                <a:solidFill>
                  <a:srgbClr val="FFFFFF"/>
                </a:solidFill>
                <a:latin typeface="Tahoma"/>
                <a:cs typeface="Tahoma"/>
              </a:rPr>
              <a:t>(Histamine</a:t>
            </a:r>
            <a:r>
              <a:rPr sz="1418" spc="-11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18" spc="10" dirty="0">
                <a:solidFill>
                  <a:srgbClr val="FFFFFF"/>
                </a:solidFill>
                <a:latin typeface="Tahoma"/>
                <a:cs typeface="Tahoma"/>
              </a:rPr>
              <a:t>H1</a:t>
            </a:r>
            <a:r>
              <a:rPr sz="1418" spc="-10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18" spc="17" dirty="0">
                <a:solidFill>
                  <a:srgbClr val="FFFFFF"/>
                </a:solidFill>
                <a:latin typeface="Tahoma"/>
                <a:cs typeface="Tahoma"/>
              </a:rPr>
              <a:t>receptor</a:t>
            </a:r>
            <a:r>
              <a:rPr sz="1418" spc="-11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18" spc="-3" dirty="0">
                <a:solidFill>
                  <a:srgbClr val="FFFFFF"/>
                </a:solidFill>
                <a:latin typeface="Tahoma"/>
                <a:cs typeface="Tahoma"/>
              </a:rPr>
              <a:t>antagonist).</a:t>
            </a:r>
            <a:endParaRPr sz="1418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292182" y="1466498"/>
            <a:ext cx="4683156" cy="336042"/>
          </a:xfrm>
          <a:custGeom>
            <a:avLst/>
            <a:gdLst/>
            <a:ahLst/>
            <a:cxnLst/>
            <a:rect l="l" t="t" r="r" b="b"/>
            <a:pathLst>
              <a:path w="6938009" h="497839">
                <a:moveTo>
                  <a:pt x="6937667" y="497217"/>
                </a:moveTo>
                <a:lnTo>
                  <a:pt x="0" y="497217"/>
                </a:lnTo>
                <a:lnTo>
                  <a:pt x="0" y="0"/>
                </a:lnTo>
                <a:lnTo>
                  <a:pt x="6937667" y="0"/>
                </a:lnTo>
                <a:lnTo>
                  <a:pt x="6937667" y="497217"/>
                </a:lnTo>
                <a:close/>
              </a:path>
            </a:pathLst>
          </a:custGeom>
          <a:ln w="25400">
            <a:solidFill>
              <a:srgbClr val="D572AC"/>
            </a:solidFill>
          </a:ln>
        </p:spPr>
        <p:txBody>
          <a:bodyPr wrap="square" lIns="0" tIns="0" rIns="0" bIns="0" rtlCol="0"/>
          <a:lstStyle/>
          <a:p>
            <a:pPr defTabSz="617220"/>
            <a:endParaRPr sz="121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292182" y="1466498"/>
            <a:ext cx="4683156" cy="252762"/>
          </a:xfrm>
          <a:prstGeom prst="rect">
            <a:avLst/>
          </a:prstGeom>
          <a:ln w="25400">
            <a:solidFill>
              <a:srgbClr val="D572AC"/>
            </a:solidFill>
          </a:ln>
        </p:spPr>
        <p:txBody>
          <a:bodyPr vert="horz" wrap="square" lIns="0" tIns="85725" rIns="0" bIns="0" rtlCol="0">
            <a:spAutoFit/>
          </a:bodyPr>
          <a:lstStyle/>
          <a:p>
            <a:pPr marL="127730" defTabSz="617220">
              <a:spcBef>
                <a:spcPts val="675"/>
              </a:spcBef>
            </a:pPr>
            <a:r>
              <a:rPr sz="1080" b="1" spc="-47" dirty="0">
                <a:solidFill>
                  <a:srgbClr val="D572AC"/>
                </a:solidFill>
                <a:latin typeface="Tahoma"/>
                <a:cs typeface="Tahoma"/>
              </a:rPr>
              <a:t>SYNERGISTIC </a:t>
            </a:r>
            <a:r>
              <a:rPr sz="1080" b="1" spc="-17" dirty="0">
                <a:solidFill>
                  <a:srgbClr val="D572AC"/>
                </a:solidFill>
                <a:latin typeface="Tahoma"/>
                <a:cs typeface="Tahoma"/>
              </a:rPr>
              <a:t>APPR</a:t>
            </a:r>
            <a:r>
              <a:rPr sz="1080" b="1" spc="-41" dirty="0">
                <a:solidFill>
                  <a:srgbClr val="D572AC"/>
                </a:solidFill>
                <a:latin typeface="Tahoma"/>
                <a:cs typeface="Tahoma"/>
              </a:rPr>
              <a:t>O</a:t>
            </a:r>
            <a:r>
              <a:rPr sz="1080" b="1" spc="7" dirty="0">
                <a:solidFill>
                  <a:srgbClr val="D572AC"/>
                </a:solidFill>
                <a:latin typeface="Tahoma"/>
                <a:cs typeface="Tahoma"/>
              </a:rPr>
              <a:t>A</a:t>
            </a:r>
            <a:r>
              <a:rPr sz="1080" b="1" spc="-24" dirty="0">
                <a:solidFill>
                  <a:srgbClr val="D572AC"/>
                </a:solidFill>
                <a:latin typeface="Tahoma"/>
                <a:cs typeface="Tahoma"/>
              </a:rPr>
              <a:t>CH</a:t>
            </a:r>
            <a:r>
              <a:rPr sz="1080" b="1" spc="-47" dirty="0">
                <a:solidFill>
                  <a:srgbClr val="D572AC"/>
                </a:solidFill>
                <a:latin typeface="Tahoma"/>
                <a:cs typeface="Tahoma"/>
              </a:rPr>
              <a:t> </a:t>
            </a:r>
            <a:r>
              <a:rPr sz="1080" b="1" spc="-118" dirty="0">
                <a:solidFill>
                  <a:srgbClr val="D572AC"/>
                </a:solidFill>
                <a:latin typeface="Tahoma"/>
                <a:cs typeface="Tahoma"/>
              </a:rPr>
              <a:t>IN</a:t>
            </a:r>
            <a:r>
              <a:rPr sz="1080" b="1" spc="-47" dirty="0">
                <a:solidFill>
                  <a:srgbClr val="D572AC"/>
                </a:solidFill>
                <a:latin typeface="Tahoma"/>
                <a:cs typeface="Tahoma"/>
              </a:rPr>
              <a:t> </a:t>
            </a:r>
            <a:r>
              <a:rPr sz="1080" b="1" spc="-7" dirty="0">
                <a:solidFill>
                  <a:srgbClr val="D572AC"/>
                </a:solidFill>
                <a:latin typeface="Tahoma"/>
                <a:cs typeface="Tahoma"/>
              </a:rPr>
              <a:t>MAN</a:t>
            </a:r>
            <a:r>
              <a:rPr sz="1080" b="1" spc="-30" dirty="0">
                <a:solidFill>
                  <a:srgbClr val="D572AC"/>
                </a:solidFill>
                <a:latin typeface="Tahoma"/>
                <a:cs typeface="Tahoma"/>
              </a:rPr>
              <a:t>A</a:t>
            </a:r>
            <a:r>
              <a:rPr sz="1080" b="1" spc="-14" dirty="0">
                <a:solidFill>
                  <a:srgbClr val="D572AC"/>
                </a:solidFill>
                <a:latin typeface="Tahoma"/>
                <a:cs typeface="Tahoma"/>
              </a:rPr>
              <a:t>GEMENT</a:t>
            </a:r>
            <a:r>
              <a:rPr sz="1080" b="1" spc="-47" dirty="0">
                <a:solidFill>
                  <a:srgbClr val="D572AC"/>
                </a:solidFill>
                <a:latin typeface="Tahoma"/>
                <a:cs typeface="Tahoma"/>
              </a:rPr>
              <a:t> </a:t>
            </a:r>
            <a:r>
              <a:rPr sz="1080" b="1" spc="-27" dirty="0">
                <a:solidFill>
                  <a:srgbClr val="D572AC"/>
                </a:solidFill>
                <a:latin typeface="Tahoma"/>
                <a:cs typeface="Tahoma"/>
              </a:rPr>
              <a:t>OF</a:t>
            </a:r>
            <a:r>
              <a:rPr sz="1080" b="1" spc="-47" dirty="0">
                <a:solidFill>
                  <a:srgbClr val="D572AC"/>
                </a:solidFill>
                <a:latin typeface="Tahoma"/>
                <a:cs typeface="Tahoma"/>
              </a:rPr>
              <a:t> </a:t>
            </a:r>
            <a:r>
              <a:rPr sz="1080" b="1" spc="-24" dirty="0">
                <a:solidFill>
                  <a:srgbClr val="D572AC"/>
                </a:solidFill>
                <a:latin typeface="Tahoma"/>
                <a:cs typeface="Tahoma"/>
              </a:rPr>
              <a:t>ALLERGIC</a:t>
            </a:r>
            <a:r>
              <a:rPr sz="1080" b="1" spc="-47" dirty="0">
                <a:solidFill>
                  <a:srgbClr val="D572AC"/>
                </a:solidFill>
                <a:latin typeface="Tahoma"/>
                <a:cs typeface="Tahoma"/>
              </a:rPr>
              <a:t> </a:t>
            </a:r>
            <a:r>
              <a:rPr sz="1080" b="1" spc="-88" dirty="0">
                <a:solidFill>
                  <a:srgbClr val="D572AC"/>
                </a:solidFill>
                <a:latin typeface="Tahoma"/>
                <a:cs typeface="Tahoma"/>
              </a:rPr>
              <a:t>RHINITIS</a:t>
            </a:r>
            <a:endParaRPr sz="108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ftr" sz="quarter" idx="5"/>
          </p:nvPr>
        </p:nvSpPr>
        <p:spPr>
          <a:xfrm>
            <a:off x="9057601" y="6403807"/>
            <a:ext cx="1765456" cy="180979"/>
          </a:xfrm>
          <a:prstGeom prst="rect">
            <a:avLst/>
          </a:prstGeom>
        </p:spPr>
        <p:txBody>
          <a:bodyPr vert="horz" wrap="square" lIns="0" tIns="4286" rIns="0" bIns="0" rtlCol="0">
            <a:spAutoFit/>
          </a:bodyPr>
          <a:lstStyle/>
          <a:p>
            <a:pPr marL="8573" defTabSz="617220">
              <a:spcBef>
                <a:spcPts val="34"/>
              </a:spcBef>
            </a:pPr>
            <a:r>
              <a:rPr spc="14" dirty="0"/>
              <a:t>Montelukast/Levocetirizine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ADCFF28-96A7-E054-AEB0-4BFBBB3C0179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1"/>
            <a:chExt cx="12192000" cy="685800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9F1CE13-C735-7281-3CD7-8ECBA77CE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B49810D-5E79-975A-E43E-F5D3EB3D245A}"/>
                </a:ext>
              </a:extLst>
            </p:cNvPr>
            <p:cNvSpPr/>
            <p:nvPr/>
          </p:nvSpPr>
          <p:spPr>
            <a:xfrm>
              <a:off x="6737415" y="2523805"/>
              <a:ext cx="1896345" cy="260055"/>
            </a:xfrm>
            <a:prstGeom prst="rect">
              <a:avLst/>
            </a:prstGeom>
            <a:solidFill>
              <a:srgbClr val="B25AA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/>
                <a:t>Meftan Plus/DT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6CE5C62F-5AFD-09F9-C121-1526E065D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786904E3-ECBF-0E2B-9E83-E8919E1B5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3348</TotalTime>
  <Words>335</Words>
  <Application>Microsoft Office PowerPoint</Application>
  <PresentationFormat>Widescreen</PresentationFormat>
  <Paragraphs>76</Paragraphs>
  <Slides>27</Slides>
  <Notes>4</Notes>
  <HiddenSlides>3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SimSun</vt:lpstr>
      <vt:lpstr>Arial</vt:lpstr>
      <vt:lpstr>Arial MT</vt:lpstr>
      <vt:lpstr>Bahnschrift</vt:lpstr>
      <vt:lpstr>Bebas Neue</vt:lpstr>
      <vt:lpstr>Calibri</vt:lpstr>
      <vt:lpstr>Calibri Light</vt:lpstr>
      <vt:lpstr>Courier New</vt:lpstr>
      <vt:lpstr>georgia</vt:lpstr>
      <vt:lpstr>Haettenschweiler</vt:lpstr>
      <vt:lpstr>Lato</vt:lpstr>
      <vt:lpstr>Rockwell</vt:lpstr>
      <vt:lpstr>Tahoma</vt:lpstr>
      <vt:lpstr>Times New Roman</vt:lpstr>
      <vt:lpstr>Trebuchet MS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significance of Meftan Plus/  Meftan Plus DT in Asthma with Allergic Rhinitis management?</vt:lpstr>
      <vt:lpstr>PowerPoint Presentation</vt:lpstr>
      <vt:lpstr>Montelukast is an LTRA and an add on controller option in management of asthma as per the GINA guidelines.</vt:lpstr>
      <vt:lpstr>Montelukast in asthma management</vt:lpstr>
      <vt:lpstr>COMBINATION THERAPY IN ASTHMA WITH ALLERGIC RHINITIS Management</vt:lpstr>
      <vt:lpstr>PowerPoint Presentation</vt:lpstr>
      <vt:lpstr>PowerPoint Presentation</vt:lpstr>
      <vt:lpstr>OTHER BRAND CAMPAIGNS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Sammy Atsiaya</dc:creator>
  <cp:lastModifiedBy>Sammy Atsiaya</cp:lastModifiedBy>
  <cp:revision>51</cp:revision>
  <dcterms:created xsi:type="dcterms:W3CDTF">2024-02-20T11:36:23Z</dcterms:created>
  <dcterms:modified xsi:type="dcterms:W3CDTF">2025-10-18T04:23:43Z</dcterms:modified>
</cp:coreProperties>
</file>