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71" r:id="rId4"/>
    <p:sldId id="257" r:id="rId5"/>
    <p:sldId id="258" r:id="rId6"/>
    <p:sldId id="272" r:id="rId7"/>
    <p:sldId id="259" r:id="rId8"/>
    <p:sldId id="260" r:id="rId9"/>
    <p:sldId id="261" r:id="rId10"/>
    <p:sldId id="262" r:id="rId11"/>
    <p:sldId id="263" r:id="rId12"/>
    <p:sldId id="264" r:id="rId13"/>
    <p:sldId id="273" r:id="rId14"/>
    <p:sldId id="265" r:id="rId15"/>
    <p:sldId id="266" r:id="rId16"/>
    <p:sldId id="267" r:id="rId17"/>
    <p:sldId id="268" r:id="rId18"/>
    <p:sldId id="274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9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9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9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9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9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9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9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9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Laryngopharyngeal Reflux (LPR)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200" i="1" dirty="0">
                <a:highlight>
                  <a:srgbClr val="FFFF00"/>
                </a:highlight>
              </a:rPr>
              <a:t>Understanding the 'Silent Reflux</a:t>
            </a:r>
            <a:r>
              <a:rPr sz="3200" i="1" dirty="0"/>
              <a:t>'</a:t>
            </a:r>
            <a:endParaRPr sz="3200" i="1" dirty="0"/>
          </a:p>
          <a:p>
            <a:endParaRPr sz="3200" dirty="0"/>
          </a:p>
          <a:p>
            <a:r>
              <a:rPr sz="3200" dirty="0"/>
              <a:t>Presented by: </a:t>
            </a:r>
            <a:r>
              <a:rPr lang="en-US" sz="3200" dirty="0"/>
              <a:t>Salverious Wasike </a:t>
            </a:r>
            <a:endParaRPr sz="3200" dirty="0"/>
          </a:p>
          <a:p>
            <a:r>
              <a:rPr sz="3200" dirty="0"/>
              <a:t>Date: </a:t>
            </a:r>
            <a:r>
              <a:rPr lang="en-US" sz="3200" dirty="0"/>
              <a:t>16/10/2025</a:t>
            </a:r>
            <a:endParaRPr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Causes and 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18775"/>
          </a:xfrm>
        </p:spPr>
        <p:txBody>
          <a:bodyPr>
            <a:normAutofit/>
          </a:bodyPr>
          <a:lstStyle/>
          <a:p>
            <a:r>
              <a:rPr lang="en-US" sz="2400" dirty="0"/>
              <a:t>S</a:t>
            </a:r>
            <a:r>
              <a:rPr sz="2400" dirty="0"/>
              <a:t>phincter </a:t>
            </a:r>
            <a:r>
              <a:rPr lang="en-US" sz="2400" dirty="0"/>
              <a:t>dys</a:t>
            </a:r>
            <a:r>
              <a:rPr sz="2400" dirty="0"/>
              <a:t>function (UES &amp; LES).</a:t>
            </a:r>
            <a:endParaRPr sz="2400" dirty="0"/>
          </a:p>
          <a:p>
            <a:endParaRPr sz="2400" dirty="0"/>
          </a:p>
          <a:p>
            <a:r>
              <a:rPr sz="2400" dirty="0"/>
              <a:t>Dietary triggers: spicy foods, caffeine, chocolate, alcohol, citrus, fatty foods.</a:t>
            </a:r>
            <a:endParaRPr sz="2400" dirty="0"/>
          </a:p>
          <a:p>
            <a:endParaRPr sz="2400" dirty="0"/>
          </a:p>
          <a:p>
            <a:r>
              <a:rPr sz="2400" dirty="0"/>
              <a:t>Lifestyle factors: obesity, smoking, tight clothing.</a:t>
            </a:r>
            <a:endParaRPr sz="2400" dirty="0"/>
          </a:p>
          <a:p>
            <a:endParaRPr sz="2400" dirty="0"/>
          </a:p>
          <a:p>
            <a:r>
              <a:rPr sz="2400" dirty="0"/>
              <a:t>Hiatal Hernia: Stomach pushes through diaphragm.</a:t>
            </a:r>
            <a:endParaRPr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Diagnosis of LPR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 dirty="0"/>
              <a:t>Patient history &amp; symptoms.</a:t>
            </a:r>
            <a:endParaRPr sz="2400" dirty="0"/>
          </a:p>
          <a:p>
            <a:endParaRPr sz="2400" dirty="0"/>
          </a:p>
          <a:p>
            <a:r>
              <a:rPr sz="2400" dirty="0"/>
              <a:t>Laryngoscopy: View larynx/pharynx</a:t>
            </a:r>
            <a:r>
              <a:rPr lang="it-IT" sz="2400" dirty="0"/>
              <a:t>-erythema, edema, posterior commissure hypertrophy</a:t>
            </a:r>
            <a:endParaRPr sz="2400" dirty="0"/>
          </a:p>
          <a:p>
            <a:endParaRPr sz="2400" dirty="0"/>
          </a:p>
          <a:p>
            <a:r>
              <a:rPr sz="2400" dirty="0"/>
              <a:t>24-hour pH Monitoring: Acid exposure measurement.</a:t>
            </a:r>
            <a:endParaRPr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Laryngoscopy findings </a:t>
            </a:r>
            <a:endParaRPr lang="en-US" dirty="0"/>
          </a:p>
        </p:txBody>
      </p:sp>
      <p:pic>
        <p:nvPicPr>
          <p:cNvPr id="2050" name="Picture 2" descr="Figure 1 from Flexible laryngoscopy: a ...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59104"/>
            <a:ext cx="7649110" cy="502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90600"/>
          </a:xfrm>
        </p:spPr>
        <p:txBody>
          <a:bodyPr/>
          <a:lstStyle/>
          <a:p>
            <a:r>
              <a:rPr dirty="0"/>
              <a:t>Treatment &amp; Management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7584"/>
          </a:xfrm>
        </p:spPr>
        <p:txBody>
          <a:bodyPr>
            <a:normAutofit/>
          </a:bodyPr>
          <a:lstStyle/>
          <a:p>
            <a:r>
              <a:rPr sz="2400" dirty="0"/>
              <a:t>Dietary &amp; Lifestyle modifications:</a:t>
            </a:r>
            <a:endParaRPr lang="en-US" sz="2400" dirty="0"/>
          </a:p>
          <a:p>
            <a:r>
              <a:rPr lang="en-US" sz="2400" dirty="0"/>
              <a:t>- Avoid late meals</a:t>
            </a:r>
            <a:endParaRPr sz="2400" dirty="0"/>
          </a:p>
          <a:p>
            <a:r>
              <a:rPr sz="2400" dirty="0"/>
              <a:t>- Avoid trigger foods/drinks</a:t>
            </a:r>
            <a:endParaRPr sz="2400" dirty="0"/>
          </a:p>
          <a:p>
            <a:r>
              <a:rPr sz="2400" dirty="0"/>
              <a:t>- Eat small frequent meals</a:t>
            </a:r>
            <a:endParaRPr sz="2400" dirty="0"/>
          </a:p>
          <a:p>
            <a:r>
              <a:rPr sz="2400" dirty="0"/>
              <a:t>- Don't lie down</a:t>
            </a:r>
            <a:r>
              <a:rPr lang="en-US" sz="2400" dirty="0"/>
              <a:t> immediately</a:t>
            </a:r>
            <a:r>
              <a:rPr sz="2400" dirty="0"/>
              <a:t> after meals</a:t>
            </a:r>
            <a:endParaRPr sz="2400" dirty="0"/>
          </a:p>
          <a:p>
            <a:r>
              <a:rPr sz="2400" dirty="0"/>
              <a:t>- Elevate head of bed</a:t>
            </a:r>
            <a:endParaRPr sz="2400" dirty="0"/>
          </a:p>
          <a:p>
            <a:r>
              <a:rPr sz="2400" dirty="0"/>
              <a:t>- Lose weight</a:t>
            </a:r>
            <a:r>
              <a:rPr lang="en-US" sz="2400" dirty="0"/>
              <a:t>- obese cases</a:t>
            </a:r>
            <a:endParaRPr sz="2400" dirty="0"/>
          </a:p>
          <a:p>
            <a:r>
              <a:rPr sz="2400" dirty="0"/>
              <a:t>- Quit smoking &amp; limit alcohol</a:t>
            </a:r>
            <a:endParaRPr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Treatment &amp; Management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90326"/>
          </a:xfrm>
        </p:spPr>
        <p:txBody>
          <a:bodyPr/>
          <a:lstStyle/>
          <a:p>
            <a:r>
              <a:rPr sz="2800" dirty="0"/>
              <a:t>Medications:</a:t>
            </a:r>
            <a:endParaRPr sz="2800" dirty="0"/>
          </a:p>
          <a:p>
            <a:r>
              <a:rPr sz="2800" dirty="0"/>
              <a:t>- Proton Pump Inhibitors (PPIs)</a:t>
            </a:r>
            <a:endParaRPr sz="2800" dirty="0"/>
          </a:p>
          <a:p>
            <a:r>
              <a:rPr sz="2800" dirty="0"/>
              <a:t>- H2 Blockers</a:t>
            </a:r>
            <a:r>
              <a:rPr lang="en-US" sz="2800" dirty="0"/>
              <a:t>-ranitidine, </a:t>
            </a:r>
            <a:r>
              <a:rPr lang="en-US" sz="2800" dirty="0" err="1"/>
              <a:t>famotidine,cimeditine</a:t>
            </a:r>
            <a:endParaRPr sz="2800" dirty="0"/>
          </a:p>
          <a:p>
            <a:r>
              <a:rPr sz="2800" dirty="0"/>
              <a:t>- Antacids</a:t>
            </a:r>
            <a:endParaRPr lang="en-US" sz="2800" dirty="0"/>
          </a:p>
          <a:p>
            <a:r>
              <a:rPr lang="en-US" sz="2800" dirty="0"/>
              <a:t>Alginate therapy-derived from sea weed that forms a gel raft protective layer in the GIT</a:t>
            </a:r>
            <a:endParaRPr sz="2800" dirty="0"/>
          </a:p>
          <a:p>
            <a:r>
              <a:rPr sz="2800" dirty="0"/>
              <a:t>Surgery: Fundoplication in severe cases.</a:t>
            </a:r>
            <a:endParaRPr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Potential 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60905"/>
            <a:ext cx="7994015" cy="3880485"/>
          </a:xfrm>
        </p:spPr>
        <p:txBody>
          <a:bodyPr>
            <a:normAutofit/>
          </a:bodyPr>
          <a:lstStyle/>
          <a:p>
            <a:r>
              <a:rPr sz="2400"/>
              <a:t>Vocal Cord Damage: Nodules, polyps, granulomas.</a:t>
            </a:r>
            <a:endParaRPr sz="2400"/>
          </a:p>
          <a:p>
            <a:endParaRPr sz="2400"/>
          </a:p>
          <a:p>
            <a:r>
              <a:rPr sz="2400"/>
              <a:t>Subglottic Stenosis: Narrowing below vocal cords.</a:t>
            </a:r>
            <a:endParaRPr sz="2400"/>
          </a:p>
          <a:p>
            <a:endParaRPr sz="2400"/>
          </a:p>
          <a:p>
            <a:r>
              <a:rPr sz="2400"/>
              <a:t>Increased Risk: Laryngeal cancer.</a:t>
            </a:r>
            <a:endParaRPr sz="2400"/>
          </a:p>
          <a:p>
            <a:endParaRPr sz="2400"/>
          </a:p>
          <a:p>
            <a:r>
              <a:rPr sz="2400"/>
              <a:t>Respiratory: Asthma, bronchitis.</a:t>
            </a:r>
            <a:endParaRPr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60905"/>
            <a:ext cx="7272020" cy="3880485"/>
          </a:xfrm>
        </p:spPr>
        <p:txBody>
          <a:bodyPr/>
          <a:lstStyle/>
          <a:p>
            <a:r>
              <a:rPr sz="2800"/>
              <a:t>LPR is common but misdiagnosed.</a:t>
            </a:r>
            <a:endParaRPr sz="2800"/>
          </a:p>
          <a:p>
            <a:endParaRPr sz="2800"/>
          </a:p>
          <a:p>
            <a:r>
              <a:rPr sz="2800"/>
              <a:t>Different from GERD.</a:t>
            </a:r>
            <a:endParaRPr sz="2800"/>
          </a:p>
          <a:p>
            <a:endParaRPr sz="2800"/>
          </a:p>
          <a:p>
            <a:r>
              <a:rPr sz="2800"/>
              <a:t>Management: lifestyle + medication.</a:t>
            </a:r>
            <a:endParaRPr sz="2800"/>
          </a:p>
          <a:p>
            <a:endParaRPr sz="2800"/>
          </a:p>
          <a:p>
            <a:r>
              <a:rPr sz="2800"/>
              <a:t>Early diagnosis prevents complications.</a:t>
            </a:r>
            <a:endParaRPr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Controversies for LPR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6095"/>
            <a:ext cx="8157845" cy="4265295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1D35"/>
                </a:solidFill>
                <a:latin typeface="Google Sans"/>
              </a:rPr>
              <a:t>There is no </a:t>
            </a:r>
            <a:r>
              <a:rPr lang="en-US" sz="2800" b="0" i="0" dirty="0">
                <a:solidFill>
                  <a:srgbClr val="001D35"/>
                </a:solidFill>
                <a:effectLst/>
                <a:latin typeface="Google Sans"/>
              </a:rPr>
              <a:t>standardized diagnostic criteria, </a:t>
            </a:r>
            <a:endParaRPr lang="en-US" sz="2800" b="0" i="0" dirty="0">
              <a:solidFill>
                <a:srgbClr val="001D35"/>
              </a:solidFill>
              <a:effectLst/>
              <a:latin typeface="Google Sans"/>
            </a:endParaRPr>
          </a:p>
          <a:p>
            <a:r>
              <a:rPr lang="en-US" sz="2800" dirty="0">
                <a:solidFill>
                  <a:srgbClr val="001D35"/>
                </a:solidFill>
                <a:latin typeface="Google Sans"/>
              </a:rPr>
              <a:t>T</a:t>
            </a:r>
            <a:r>
              <a:rPr lang="en-US" sz="2800" b="0" i="0" dirty="0">
                <a:solidFill>
                  <a:srgbClr val="001D35"/>
                </a:solidFill>
                <a:effectLst/>
                <a:latin typeface="Google Sans"/>
              </a:rPr>
              <a:t>here is a debate over the effectiveness and optimal use of reflux monitoring and treatment with proton pump inhibitors (PPIs)</a:t>
            </a:r>
            <a:endParaRPr lang="en-US" sz="2800" b="0" i="0" dirty="0">
              <a:solidFill>
                <a:srgbClr val="001D35"/>
              </a:solidFill>
              <a:effectLst/>
              <a:latin typeface="Google Sans"/>
            </a:endParaRPr>
          </a:p>
          <a:p>
            <a:r>
              <a:rPr lang="en-US" sz="2800" b="0" i="0" dirty="0">
                <a:solidFill>
                  <a:srgbClr val="001D35"/>
                </a:solidFill>
                <a:effectLst/>
                <a:latin typeface="Google Sans"/>
              </a:rPr>
              <a:t> There is difficulties in attributing symptoms to LPR due to non-specific findings </a:t>
            </a:r>
            <a:endParaRPr lang="en-US" sz="2800" b="0" i="0" dirty="0">
              <a:solidFill>
                <a:srgbClr val="001D35"/>
              </a:solidFill>
              <a:effectLst/>
              <a:latin typeface="Google Sans"/>
            </a:endParaRPr>
          </a:p>
          <a:p>
            <a:r>
              <a:rPr lang="en-US" sz="2800" dirty="0">
                <a:solidFill>
                  <a:srgbClr val="001D35"/>
                </a:solidFill>
                <a:latin typeface="Google Sans"/>
              </a:rPr>
              <a:t>There are </a:t>
            </a:r>
            <a:r>
              <a:rPr lang="en-US" sz="2800" b="0" i="0" dirty="0">
                <a:solidFill>
                  <a:srgbClr val="001D35"/>
                </a:solidFill>
                <a:effectLst/>
                <a:latin typeface="Google Sans"/>
              </a:rPr>
              <a:t>questions about its role in other respiratory and sinus issues</a:t>
            </a:r>
            <a:endParaRPr lang="en-US" sz="2800" b="0" i="0" dirty="0">
              <a:solidFill>
                <a:srgbClr val="001D35"/>
              </a:solidFill>
              <a:effectLst/>
              <a:latin typeface="Google San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Questions?</a:t>
            </a:r>
          </a:p>
          <a:p/>
          <a:p>
            <a:r>
              <a:t>Thank you!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err="1"/>
              <a:t>Koufman</a:t>
            </a:r>
            <a:r>
              <a:rPr dirty="0"/>
              <a:t> JA (2002). Otolaryngologic Manifestations of GERD. Laryngoscope.</a:t>
            </a:r>
            <a:endParaRPr dirty="0"/>
          </a:p>
          <a:p>
            <a:pPr marL="0" indent="0">
              <a:buNone/>
            </a:pPr>
            <a:endParaRPr dirty="0"/>
          </a:p>
          <a:p>
            <a:r>
              <a:rPr dirty="0" err="1"/>
              <a:t>Belafsky</a:t>
            </a:r>
            <a:r>
              <a:rPr dirty="0"/>
              <a:t> PC, Postma GN, </a:t>
            </a:r>
            <a:r>
              <a:rPr dirty="0" err="1"/>
              <a:t>Koufman</a:t>
            </a:r>
            <a:r>
              <a:rPr dirty="0"/>
              <a:t> JA (2001). Reflux Symptom Index. J Voice.</a:t>
            </a:r>
            <a:endParaRPr dirty="0"/>
          </a:p>
          <a:p>
            <a:endParaRPr dirty="0"/>
          </a:p>
          <a:p>
            <a:r>
              <a:rPr dirty="0"/>
              <a:t>NIDDK (2022). GER &amp; GERD in Adults. www.niddk.nih.gov</a:t>
            </a:r>
            <a:endParaRPr dirty="0"/>
          </a:p>
          <a:p>
            <a:endParaRPr dirty="0"/>
          </a:p>
          <a:p>
            <a:r>
              <a:rPr dirty="0"/>
              <a:t>AAO-HNS (2022). Laryngopharyngeal Reflux. www.entnet.org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Introduction</a:t>
            </a:r>
            <a:endParaRPr lang="en-US" sz="2800" dirty="0"/>
          </a:p>
          <a:p>
            <a:r>
              <a:rPr lang="en-US" sz="2800" dirty="0"/>
              <a:t>Body</a:t>
            </a:r>
            <a:endParaRPr lang="en-US" sz="2800" dirty="0"/>
          </a:p>
          <a:p>
            <a:r>
              <a:rPr lang="en-US" sz="2800" dirty="0"/>
              <a:t>Conclusion</a:t>
            </a:r>
            <a:endParaRPr lang="en-US" sz="2800" dirty="0"/>
          </a:p>
          <a:p>
            <a:r>
              <a:rPr lang="en-US" sz="2800" dirty="0"/>
              <a:t>controversies</a:t>
            </a:r>
            <a:endParaRPr lang="en-US" sz="2800" dirty="0"/>
          </a:p>
          <a:p>
            <a:r>
              <a:rPr lang="en-US" sz="2800" dirty="0"/>
              <a:t>References 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202045" cy="693420"/>
          </a:xfrm>
        </p:spPr>
        <p:txBody>
          <a:bodyPr/>
          <a:lstStyle/>
          <a:p>
            <a:r>
              <a:t>Introduction to LPR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955"/>
            <a:ext cx="8152130" cy="5045075"/>
          </a:xfrm>
        </p:spPr>
        <p:txBody>
          <a:bodyPr>
            <a:normAutofit/>
          </a:bodyPr>
          <a:lstStyle/>
          <a:p>
            <a:r>
              <a:rPr lang="en-US" sz="2000" dirty="0"/>
              <a:t>LPR, is a retrograde flow of gastric contents into the larynx and the oropharynx </a:t>
            </a:r>
            <a:endParaRPr lang="en-US" sz="2000" dirty="0"/>
          </a:p>
          <a:p>
            <a:r>
              <a:rPr lang="en-US" sz="2000" dirty="0"/>
              <a:t>LPRD- the presenting </a:t>
            </a:r>
            <a:r>
              <a:rPr lang="en-US" sz="2000" b="0" i="0" dirty="0">
                <a:solidFill>
                  <a:srgbClr val="001D35"/>
                </a:solidFill>
                <a:effectLst/>
                <a:latin typeface="Google Sans"/>
              </a:rPr>
              <a:t>symptoms 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such as </a:t>
            </a:r>
            <a:r>
              <a:rPr lang="en-US" sz="2000" b="0" i="0" dirty="0">
                <a:solidFill>
                  <a:srgbClr val="001D35"/>
                </a:solidFill>
                <a:effectLst/>
                <a:latin typeface="Google Sans"/>
              </a:rPr>
              <a:t>chronic cough, hoarseness, a lump sensation in the throat, excessive throat clearing, and a sore throat.</a:t>
            </a:r>
            <a:endParaRPr lang="en-US" sz="2000" dirty="0"/>
          </a:p>
          <a:p>
            <a:endParaRPr lang="en-US" sz="2000" dirty="0"/>
          </a:p>
          <a:p>
            <a:r>
              <a:rPr sz="2000" dirty="0"/>
              <a:t>It's often called '</a:t>
            </a:r>
            <a:r>
              <a:rPr lang="en-US" sz="2000" dirty="0"/>
              <a:t>'</a:t>
            </a:r>
            <a:r>
              <a:rPr sz="2000" dirty="0">
                <a:highlight>
                  <a:srgbClr val="FFFF00"/>
                </a:highlight>
              </a:rPr>
              <a:t>silent reflux</a:t>
            </a:r>
            <a:r>
              <a:rPr lang="en-US" sz="2000" dirty="0"/>
              <a:t>'</a:t>
            </a:r>
            <a:r>
              <a:rPr sz="2000" dirty="0"/>
              <a:t>' because </a:t>
            </a:r>
            <a:r>
              <a:rPr lang="en-US" sz="2000" dirty="0"/>
              <a:t>affected</a:t>
            </a:r>
            <a:r>
              <a:rPr sz="2000" dirty="0"/>
              <a:t> </a:t>
            </a:r>
            <a:r>
              <a:rPr lang="en-US" sz="2000" dirty="0"/>
              <a:t>individuals </a:t>
            </a:r>
            <a:r>
              <a:rPr sz="2000" dirty="0"/>
              <a:t>don't experience the classic heartburn symptoms associated with gastroesophageal reflux disease (GERD).</a:t>
            </a:r>
            <a:endParaRPr sz="2000" dirty="0"/>
          </a:p>
          <a:p>
            <a:endParaRPr sz="2000" dirty="0"/>
          </a:p>
          <a:p>
            <a:r>
              <a:rPr lang="en-US" sz="2000" dirty="0"/>
              <a:t>It</a:t>
            </a:r>
            <a:r>
              <a:rPr sz="2000" dirty="0"/>
              <a:t> affects a wide range of individuals and can significantly impact their quality of life.</a:t>
            </a:r>
            <a:endParaRPr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LPR vs. GERD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dirty="0"/>
          </a:p>
        </p:txBody>
      </p:sp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457200" y="1600200"/>
          <a:ext cx="8229597" cy="4525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199"/>
                <a:gridCol w="2743199"/>
                <a:gridCol w="2743199"/>
              </a:tblGrid>
              <a:tr h="833730">
                <a:tc>
                  <a:txBody>
                    <a:bodyPr/>
                    <a:lstStyle/>
                    <a:p>
                      <a:r>
                        <a:rPr lang="en-US" dirty="0"/>
                        <a:t>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LPR (Silent Reflux)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dirty="0"/>
                        <a:t>GERD (Heartburn)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</a:tr>
              <a:tr h="1191043"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00FF00"/>
                          </a:highlight>
                        </a:rPr>
                        <a:t>Primary Symptoms</a:t>
                      </a:r>
                      <a:endParaRPr lang="en-US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Sore throat, hoarseness, chronic cough, globus sensation, throat clearing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Heartburn, chest pain, regurgitation</a:t>
                      </a:r>
                      <a:endParaRPr lang="en-US" dirty="0"/>
                    </a:p>
                  </a:txBody>
                  <a:tcPr/>
                </a:tc>
              </a:tr>
              <a:tr h="833730"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00FF00"/>
                          </a:highlight>
                        </a:rPr>
                        <a:t>Reflux Location</a:t>
                      </a:r>
                      <a:endParaRPr lang="en-US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Acid reaches the larynx and pharynx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Acid primarily affects the esophagus</a:t>
                      </a:r>
                      <a:endParaRPr lang="en-US" dirty="0"/>
                    </a:p>
                  </a:txBody>
                  <a:tcPr/>
                </a:tc>
              </a:tr>
              <a:tr h="833730"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00FF00"/>
                          </a:highlight>
                        </a:rPr>
                        <a:t>Timing</a:t>
                      </a:r>
                      <a:endParaRPr lang="en-US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Occurs during the day/upright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Occurs at night/after meals</a:t>
                      </a:r>
                      <a:endParaRPr lang="en-US" dirty="0"/>
                    </a:p>
                  </a:txBody>
                  <a:tcPr/>
                </a:tc>
              </a:tr>
              <a:tr h="833730"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00FF00"/>
                          </a:highlight>
                        </a:rPr>
                        <a:t>Sphincters</a:t>
                      </a:r>
                      <a:endParaRPr lang="en-US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Both LES &amp; UES dysfunction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Primarily LES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Relevant anatomy to LPR</a:t>
            </a:r>
            <a:endParaRPr lang="en-US" dirty="0"/>
          </a:p>
        </p:txBody>
      </p:sp>
      <p:pic>
        <p:nvPicPr>
          <p:cNvPr id="3074" name="Picture 2" descr="Functional Anatomy and General Principles of Regulation in the Gastrointestinal  Tract - Clinical Tree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0" y="1427480"/>
            <a:ext cx="7682230" cy="516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Relevant Anatomical Structures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7045"/>
            <a:ext cx="8100695" cy="4613275"/>
          </a:xfrm>
        </p:spPr>
        <p:txBody>
          <a:bodyPr>
            <a:normAutofit/>
          </a:bodyPr>
          <a:lstStyle/>
          <a:p>
            <a:r>
              <a:rPr sz="2400" dirty="0"/>
              <a:t>Esophagus: </a:t>
            </a:r>
            <a:r>
              <a:rPr sz="2400" i="1" dirty="0"/>
              <a:t>Muscular tube connecting </a:t>
            </a:r>
            <a:r>
              <a:rPr lang="en-US" sz="2400" i="1" dirty="0"/>
              <a:t>pharynx</a:t>
            </a:r>
            <a:r>
              <a:rPr sz="2400" i="1" dirty="0"/>
              <a:t> to stomach.</a:t>
            </a:r>
            <a:endParaRPr lang="en-US" sz="2400" i="1" dirty="0"/>
          </a:p>
          <a:p>
            <a:r>
              <a:rPr lang="en-US" sz="2400" dirty="0"/>
              <a:t>Upper Esophageal Sphincter (UES): </a:t>
            </a:r>
            <a:r>
              <a:rPr lang="en-US" sz="2400" i="1" dirty="0"/>
              <a:t>Prevents reflux into pharynx and larynx.</a:t>
            </a:r>
            <a:endParaRPr lang="en-US" sz="2400" i="1" dirty="0"/>
          </a:p>
          <a:p>
            <a:endParaRPr sz="2400" i="1" dirty="0"/>
          </a:p>
          <a:p>
            <a:r>
              <a:rPr sz="2400" dirty="0"/>
              <a:t>Lower Esophageal Sphincter (LES): </a:t>
            </a:r>
            <a:r>
              <a:rPr sz="2400" i="1" dirty="0"/>
              <a:t>Prevents stomach contents from refluxing.</a:t>
            </a:r>
            <a:endParaRPr lang="en-US" sz="2400" i="1" dirty="0"/>
          </a:p>
          <a:p>
            <a:endParaRPr sz="2400" dirty="0"/>
          </a:p>
          <a:p>
            <a:r>
              <a:rPr sz="2400" dirty="0"/>
              <a:t>Stomach:</a:t>
            </a:r>
            <a:r>
              <a:rPr lang="en-US" sz="2400" dirty="0"/>
              <a:t> </a:t>
            </a:r>
            <a:r>
              <a:rPr lang="en-US" sz="2400" i="1" dirty="0"/>
              <a:t>Digests the food with the help of</a:t>
            </a:r>
            <a:r>
              <a:rPr sz="2400" i="1" dirty="0"/>
              <a:t> acid and enzymes</a:t>
            </a:r>
            <a:r>
              <a:rPr sz="2400" dirty="0"/>
              <a:t>.</a:t>
            </a:r>
            <a:endParaRPr sz="2400" dirty="0"/>
          </a:p>
          <a:p>
            <a:endParaRPr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Relevant Anatomical Structures</a:t>
            </a:r>
            <a:r>
              <a:rPr lang="en-US" dirty="0"/>
              <a:t> continuation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60905"/>
            <a:ext cx="7747635" cy="3880485"/>
          </a:xfrm>
        </p:spPr>
        <p:txBody>
          <a:bodyPr>
            <a:normAutofit/>
          </a:bodyPr>
          <a:lstStyle/>
          <a:p>
            <a:r>
              <a:rPr sz="2800" dirty="0"/>
              <a:t>Larynx : </a:t>
            </a:r>
            <a:r>
              <a:rPr sz="2800" i="1" dirty="0"/>
              <a:t>Contains vocal cords; sensitive to acid.</a:t>
            </a:r>
            <a:endParaRPr sz="2800" i="1" dirty="0"/>
          </a:p>
          <a:p>
            <a:endParaRPr sz="2800" i="1" dirty="0"/>
          </a:p>
          <a:p>
            <a:r>
              <a:rPr sz="2800" dirty="0"/>
              <a:t>Pharynx : </a:t>
            </a:r>
            <a:r>
              <a:rPr sz="2800" i="1" dirty="0"/>
              <a:t>Behind the mouth/nasal cavity; susceptible to reflux damage</a:t>
            </a:r>
            <a:r>
              <a:rPr sz="2800" dirty="0"/>
              <a:t>.</a:t>
            </a:r>
            <a:endParaRPr sz="2800" dirty="0"/>
          </a:p>
          <a:p>
            <a:endParaRPr sz="2800" dirty="0"/>
          </a:p>
          <a:p>
            <a:r>
              <a:rPr sz="2800" dirty="0"/>
              <a:t>Damage leads to common LPR symptoms.</a:t>
            </a:r>
            <a:endParaRPr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Common Symptoms of LPR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96745"/>
            <a:ext cx="7272020" cy="4144645"/>
          </a:xfrm>
        </p:spPr>
        <p:txBody>
          <a:bodyPr>
            <a:normAutofit/>
          </a:bodyPr>
          <a:lstStyle/>
          <a:p>
            <a:r>
              <a:rPr sz="2400" dirty="0"/>
              <a:t>Hoarseness/Voice Changes: Due to vocal cord irritation.</a:t>
            </a:r>
            <a:endParaRPr sz="2400" dirty="0"/>
          </a:p>
          <a:p>
            <a:endParaRPr sz="2400" dirty="0"/>
          </a:p>
          <a:p>
            <a:r>
              <a:rPr sz="2400" dirty="0"/>
              <a:t>Chronic Throat Clearing: Persistent need to clear throat</a:t>
            </a:r>
            <a:r>
              <a:rPr lang="en-US" sz="2400" dirty="0"/>
              <a:t> (feeling of mucus stack in the oropharynx) </a:t>
            </a:r>
            <a:r>
              <a:rPr sz="2400" dirty="0"/>
              <a:t>.</a:t>
            </a:r>
            <a:endParaRPr sz="2400" dirty="0"/>
          </a:p>
          <a:p>
            <a:endParaRPr sz="2400" dirty="0"/>
          </a:p>
          <a:p>
            <a:r>
              <a:rPr sz="2400" dirty="0"/>
              <a:t>Globus Sensation: Feeling of lump in throat.</a:t>
            </a:r>
            <a:endParaRPr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Common Symptoms of LPR</a:t>
            </a:r>
            <a:r>
              <a:rPr lang="en-US" dirty="0"/>
              <a:t> continuation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60905"/>
            <a:ext cx="7608570" cy="3880485"/>
          </a:xfrm>
        </p:spPr>
        <p:txBody>
          <a:bodyPr>
            <a:normAutofit/>
          </a:bodyPr>
          <a:lstStyle/>
          <a:p>
            <a:r>
              <a:rPr sz="2400" dirty="0"/>
              <a:t>Chronic Cough: Persistent dry cough.</a:t>
            </a:r>
            <a:endParaRPr sz="2400" dirty="0"/>
          </a:p>
          <a:p>
            <a:endParaRPr sz="2400" dirty="0"/>
          </a:p>
          <a:p>
            <a:r>
              <a:rPr sz="2400" dirty="0"/>
              <a:t>Dysphagia: Difficulty swallowing.</a:t>
            </a:r>
            <a:endParaRPr sz="2400" dirty="0"/>
          </a:p>
          <a:p>
            <a:endParaRPr sz="2400" dirty="0"/>
          </a:p>
          <a:p>
            <a:r>
              <a:rPr sz="2400" dirty="0"/>
              <a:t>Sore Throat: Persistent irritation.</a:t>
            </a:r>
            <a:endParaRPr sz="2400" dirty="0"/>
          </a:p>
          <a:p>
            <a:endParaRPr sz="2400" dirty="0"/>
          </a:p>
          <a:p>
            <a:r>
              <a:rPr sz="2400" dirty="0"/>
              <a:t>Post-Nasal Drip Sensation: Mucus dripping feeling.</a:t>
            </a:r>
            <a:endParaRPr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3856</Words>
  <Application>WPS Presentation</Application>
  <PresentationFormat>On-screen Show (4:3)</PresentationFormat>
  <Paragraphs>178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4" baseType="lpstr">
      <vt:lpstr>Arial</vt:lpstr>
      <vt:lpstr>SimSun</vt:lpstr>
      <vt:lpstr>Wingdings</vt:lpstr>
      <vt:lpstr>Wingdings 3</vt:lpstr>
      <vt:lpstr>Arial</vt:lpstr>
      <vt:lpstr>Google Sans</vt:lpstr>
      <vt:lpstr>Thonburi</vt:lpstr>
      <vt:lpstr>Trebuchet MS</vt:lpstr>
      <vt:lpstr>Microsoft YaHei</vt:lpstr>
      <vt:lpstr>汉仪旗黑</vt:lpstr>
      <vt:lpstr>Arial Unicode MS</vt:lpstr>
      <vt:lpstr>Calibri</vt:lpstr>
      <vt:lpstr>Helvetica Neue</vt:lpstr>
      <vt:lpstr>宋体-简</vt:lpstr>
      <vt:lpstr>Facet</vt:lpstr>
      <vt:lpstr>Laryngopharyngeal Reflux (LPR)</vt:lpstr>
      <vt:lpstr>Outline </vt:lpstr>
      <vt:lpstr>Introduction to LPR</vt:lpstr>
      <vt:lpstr>LPR vs. GERD</vt:lpstr>
      <vt:lpstr>Relevant anatomy to LPR</vt:lpstr>
      <vt:lpstr>Relevant Anatomical Structures</vt:lpstr>
      <vt:lpstr>Relevant Anatomical Structures continuation</vt:lpstr>
      <vt:lpstr>Common Symptoms of LPR</vt:lpstr>
      <vt:lpstr>Common Symptoms of LPR continuation</vt:lpstr>
      <vt:lpstr>Causes and Risk Factors</vt:lpstr>
      <vt:lpstr>Diagnosis of LPR</vt:lpstr>
      <vt:lpstr>Laryngoscopy findings </vt:lpstr>
      <vt:lpstr>Treatment &amp; Management</vt:lpstr>
      <vt:lpstr>Treatment &amp; Management</vt:lpstr>
      <vt:lpstr>Potential Complications</vt:lpstr>
      <vt:lpstr>Conclusion</vt:lpstr>
      <vt:lpstr>Controversies for LPR</vt:lpstr>
      <vt:lpstr>Q&amp;A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Laryngopharyngeal Reflux (LPR)</dc:title>
  <dc:creator/>
  <dc:description>generated using python-pptx</dc:description>
  <cp:lastModifiedBy>Titus</cp:lastModifiedBy>
  <cp:revision>32</cp:revision>
  <dcterms:created xsi:type="dcterms:W3CDTF">2025-10-17T08:22:40Z</dcterms:created>
  <dcterms:modified xsi:type="dcterms:W3CDTF">2025-10-17T08:22:40Z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72D622CDC43A102992F9F1687EC8496F_42</vt:lpwstr>
  </property>
  <property fmtid="{D5CDD505-2E9C-101B-9397-08002B2CF9AE}" pid="3" name="KSOProductBuildVer">
    <vt:lpwstr>1033-12.1.23143.23143</vt:lpwstr>
  </property>
</Properties>
</file>