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1" d="100"/>
          <a:sy n="71" d="100"/>
        </p:scale>
        <p:origin x="135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637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301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36522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71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6050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68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246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08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80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97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209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923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430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6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06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539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50000"/>
                <a:alpha val="7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180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  <p:sldLayoutId id="2147483743" r:id="rId13"/>
    <p:sldLayoutId id="2147483744" r:id="rId14"/>
    <p:sldLayoutId id="2147483745" r:id="rId15"/>
    <p:sldLayoutId id="214748374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02291"/>
            <a:ext cx="7772400" cy="1979112"/>
          </a:xfrm>
        </p:spPr>
        <p:txBody>
          <a:bodyPr>
            <a:normAutofit/>
          </a:bodyPr>
          <a:lstStyle/>
          <a:p>
            <a:r>
              <a:rPr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Diagnosis of Hearing Loss and Its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31923"/>
            <a:ext cx="6400800" cy="2306877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Lilian Akwenyi</a:t>
            </a:r>
          </a:p>
          <a:p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Bungoma County Referral Hospital</a:t>
            </a:r>
            <a:endParaRPr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SCOESTA Annual Scientific</a:t>
            </a:r>
            <a:r>
              <a:rPr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Conference</a:t>
            </a:r>
          </a:p>
          <a:p>
            <a:r>
              <a:rPr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October 2025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latin typeface="Times New Roman" pitchFamily="18" charset="0"/>
                <a:cs typeface="Times New Roman" pitchFamily="18" charset="0"/>
              </a:rPr>
              <a:t>Interpreting Audiograms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Conductive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 AC elevated, BC normal, AB gap present, flat curve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ensorineural-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AC elevated, BC elevated, AB gap absent, sloping curve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Mixed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- AC elevated, BC elevated (better),AB gap present, flat/irregular curve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Central-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AC and BC often normal, AB gap absent, variable shape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latin typeface="Times New Roman" pitchFamily="18" charset="0"/>
                <a:cs typeface="Times New Roman" pitchFamily="18" charset="0"/>
              </a:rPr>
              <a:t>Medical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itchFamily="18" charset="0"/>
                <a:cs typeface="Times New Roman" pitchFamily="18" charset="0"/>
              </a:rPr>
              <a:t>Wax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softening agents and ear irrigation or manual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removal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ntibiotics for infections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Anti-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allergics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, decongestants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Avoid ototoxic drugs when possible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Corticosteroids- high-dose systemic or intratympanic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latin typeface="Times New Roman" pitchFamily="18" charset="0"/>
                <a:cs typeface="Times New Roman" pitchFamily="18" charset="0"/>
              </a:rPr>
              <a:t>Surgical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itchFamily="18" charset="0"/>
                <a:cs typeface="Times New Roman" pitchFamily="18" charset="0"/>
              </a:rPr>
              <a:t>Myringotomy, tympanoplasty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Mastoidectomy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Stapedectomy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 stapedotomy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ssiculoplasty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Cochlear implantation for profound loss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latin typeface="Times New Roman" pitchFamily="18" charset="0"/>
                <a:cs typeface="Times New Roman" pitchFamily="18" charset="0"/>
              </a:rPr>
              <a:t>Audiologic Rehabilitation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>
                <a:latin typeface="Times New Roman" pitchFamily="18" charset="0"/>
                <a:cs typeface="Times New Roman" pitchFamily="18" charset="0"/>
              </a:rPr>
              <a:t>Hearing aids: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BTE, ITE, ITC, IIC, CIC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Bone-anchored and cochlear implants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Assistive listening devices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Tinnitus management- sound therapy, tinnitus maskers, counseling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Auditory and Speech &amp; Language therapy</a:t>
            </a: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4088"/>
            <a:ext cx="8229600" cy="1052186"/>
          </a:xfrm>
        </p:spPr>
        <p:txBody>
          <a:bodyPr>
            <a:normAutofit/>
          </a:bodyPr>
          <a:lstStyle/>
          <a:p>
            <a:r>
              <a:rPr sz="4000" b="1" dirty="0">
                <a:latin typeface="Times New Roman" pitchFamily="18" charset="0"/>
                <a:cs typeface="Times New Roman" pitchFamily="18" charset="0"/>
              </a:rPr>
              <a:t>Counseling and Follow-up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4373"/>
            <a:ext cx="8229600" cy="4021790"/>
          </a:xfrm>
        </p:spPr>
        <p:txBody>
          <a:bodyPr/>
          <a:lstStyle/>
          <a:p>
            <a:r>
              <a:rPr dirty="0">
                <a:latin typeface="Times New Roman" pitchFamily="18" charset="0"/>
                <a:cs typeface="Times New Roman" pitchFamily="18" charset="0"/>
              </a:rPr>
              <a:t>Patient education and adaptation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Regular hearing assessment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Family involvement for rehabilitation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latin typeface="Times New Roman" pitchFamily="18" charset="0"/>
                <a:cs typeface="Times New Roman" pitchFamily="18" charset="0"/>
              </a:rPr>
              <a:t>Special Populations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itchFamily="18" charset="0"/>
                <a:cs typeface="Times New Roman" pitchFamily="18" charset="0"/>
              </a:rPr>
              <a:t>Pediatrics – early detection crucial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Geriatrics – presbycusis and isolation risk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Occupational hearing loss – prevention focus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latin typeface="Times New Roman" pitchFamily="18" charset="0"/>
                <a:cs typeface="Times New Roman" pitchFamily="18" charset="0"/>
              </a:rPr>
              <a:t>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itchFamily="18" charset="0"/>
                <a:cs typeface="Times New Roman" pitchFamily="18" charset="0"/>
              </a:rPr>
              <a:t>Noise protection (earplugs, workplace regulation)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Immunizations (rubella, meningitis)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Safe drug practices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C15314-0CD6-2864-C948-A8863AE96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REFERENCES/CITATION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DD6F6-05C0-10F7-ED78-71941AAD9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 Dillon (2001). Hearing Aids. National Acoustic </a:t>
            </a:r>
            <a:r>
              <a:rPr lang="en-US" dirty="0" err="1"/>
              <a:t>Labaratories</a:t>
            </a:r>
            <a:r>
              <a:rPr lang="en-US" dirty="0"/>
              <a:t> of Australia</a:t>
            </a:r>
          </a:p>
          <a:p>
            <a:r>
              <a:rPr lang="en-US" dirty="0"/>
              <a:t>PL Dhingra (2011) 7</a:t>
            </a:r>
            <a:r>
              <a:rPr lang="en-US" baseline="30000" dirty="0"/>
              <a:t>th</a:t>
            </a:r>
            <a:r>
              <a:rPr lang="en-US" dirty="0"/>
              <a:t> </a:t>
            </a:r>
            <a:r>
              <a:rPr lang="en-US" dirty="0" err="1"/>
              <a:t>edn</a:t>
            </a:r>
            <a:r>
              <a:rPr lang="en-US" dirty="0"/>
              <a:t>. Diseases of Ear, Nose &amp; Throat &amp; Head and Neck Surgery. University of Sydney</a:t>
            </a:r>
          </a:p>
          <a:p>
            <a:r>
              <a:rPr lang="en-US" dirty="0"/>
              <a:t>TA Hamill &amp; LL Price (2008). The Hearing Sciences. Oxfordshire United Kingdom</a:t>
            </a:r>
          </a:p>
          <a:p>
            <a:r>
              <a:rPr lang="en-US" dirty="0"/>
              <a:t> Ear, Nose and Throat: The Official Handbook for Medical Students and Junior Doctors pdf</a:t>
            </a:r>
          </a:p>
          <a:p>
            <a:r>
              <a:rPr lang="en-US" dirty="0"/>
              <a:t> Ear, Nose and Throat at a Glance pdf</a:t>
            </a:r>
          </a:p>
        </p:txBody>
      </p:sp>
    </p:spTree>
    <p:extLst>
      <p:ext uri="{BB962C8B-B14F-4D97-AF65-F5344CB8AC3E}">
        <p14:creationId xmlns:p14="http://schemas.microsoft.com/office/powerpoint/2010/main" val="9930407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129E6-23B9-798D-4332-AA5A01BCA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4571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7F916-C2FD-F3F3-AC79-BFCFCD1DA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309744"/>
            <a:ext cx="6347714" cy="47316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9600" dirty="0">
                <a:solidFill>
                  <a:schemeClr val="accent1">
                    <a:lumMod val="75000"/>
                  </a:schemeClr>
                </a:solidFill>
                <a:latin typeface="Algerian" panose="04020705040A02060702" pitchFamily="82" charset="0"/>
              </a:rPr>
              <a:t>	THE </a:t>
            </a:r>
          </a:p>
          <a:p>
            <a:pPr marL="0" indent="0">
              <a:buNone/>
            </a:pPr>
            <a:r>
              <a:rPr lang="en-US" sz="9600" dirty="0">
                <a:solidFill>
                  <a:schemeClr val="accent1">
                    <a:lumMod val="75000"/>
                  </a:schemeClr>
                </a:solidFill>
                <a:latin typeface="Algerian" panose="04020705040A02060702" pitchFamily="82" charset="0"/>
              </a:rPr>
              <a:t>				END</a:t>
            </a:r>
          </a:p>
        </p:txBody>
      </p:sp>
    </p:spTree>
    <p:extLst>
      <p:ext uri="{BB962C8B-B14F-4D97-AF65-F5344CB8AC3E}">
        <p14:creationId xmlns:p14="http://schemas.microsoft.com/office/powerpoint/2010/main" val="407742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latin typeface="Times New Roman" pitchFamily="18" charset="0"/>
                <a:cs typeface="Times New Roman" pitchFamily="18" charset="0"/>
              </a:rPr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Classification of hearing loss</a:t>
            </a:r>
          </a:p>
          <a:p>
            <a:pPr marL="0" indent="0">
              <a:buNone/>
            </a:pPr>
            <a:r>
              <a:rPr dirty="0">
                <a:latin typeface="Times New Roman" pitchFamily="18" charset="0"/>
                <a:cs typeface="Times New Roman" pitchFamily="18" charset="0"/>
              </a:rPr>
              <a:t>• Diagnostic approach</a:t>
            </a:r>
          </a:p>
          <a:p>
            <a:pPr marL="0" indent="0">
              <a:buNone/>
            </a:pPr>
            <a:r>
              <a:rPr dirty="0">
                <a:latin typeface="Times New Roman" pitchFamily="18" charset="0"/>
                <a:cs typeface="Times New Roman" pitchFamily="18" charset="0"/>
              </a:rPr>
              <a:t>• Management options</a:t>
            </a:r>
          </a:p>
          <a:p>
            <a:pPr marL="0" indent="0">
              <a:buNone/>
            </a:pPr>
            <a:r>
              <a:rPr dirty="0">
                <a:latin typeface="Times New Roman" pitchFamily="18" charset="0"/>
                <a:cs typeface="Times New Roman" pitchFamily="18" charset="0"/>
              </a:rPr>
              <a:t>• Key takeaways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b="1" dirty="0">
                <a:latin typeface="Times New Roman" pitchFamily="18" charset="0"/>
                <a:cs typeface="Times New Roman" pitchFamily="18" charset="0"/>
              </a:rPr>
              <a:t>Anatomy and Physiology of Hearing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External, middle, inner ear, and auditory nerve</a:t>
            </a:r>
          </a:p>
          <a:p>
            <a:pPr marL="0" indent="0">
              <a:buNone/>
            </a:pPr>
            <a:r>
              <a:rPr dirty="0">
                <a:latin typeface="Times New Roman" pitchFamily="18" charset="0"/>
                <a:cs typeface="Times New Roman" pitchFamily="18" charset="0"/>
              </a:rPr>
              <a:t>• Sound conduction and perception pathway</a:t>
            </a:r>
          </a:p>
          <a:p>
            <a:pPr marL="0" indent="0">
              <a:buNone/>
            </a:pPr>
            <a:r>
              <a:rPr dirty="0">
                <a:latin typeface="Times New Roman" pitchFamily="18" charset="0"/>
                <a:cs typeface="Times New Roman" pitchFamily="18" charset="0"/>
              </a:rPr>
              <a:t>• Key structures: tympanic membrane, ossicles, cochlea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latin typeface="Times New Roman" pitchFamily="18" charset="0"/>
                <a:cs typeface="Times New Roman" pitchFamily="18" charset="0"/>
              </a:rPr>
              <a:t>Classification of Hearing Loss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5234"/>
            <a:ext cx="8229600" cy="48109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Commonly Based on the site of lesion</a:t>
            </a:r>
          </a:p>
          <a:p>
            <a:pPr marL="0" indent="0">
              <a:buNone/>
            </a:pPr>
            <a:r>
              <a:rPr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 Conductive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– external/middle ear</a:t>
            </a:r>
          </a:p>
          <a:p>
            <a:pPr marL="0" indent="0">
              <a:buNone/>
            </a:pPr>
            <a:r>
              <a:rPr dirty="0">
                <a:latin typeface="Times New Roman" pitchFamily="18" charset="0"/>
                <a:cs typeface="Times New Roman" pitchFamily="18" charset="0"/>
              </a:rPr>
              <a:t>•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 Sensorineural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– inner ear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cochlea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or auditory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nerve</a:t>
            </a:r>
          </a:p>
          <a:p>
            <a:pPr marL="0" indent="0">
              <a:buNone/>
            </a:pPr>
            <a:r>
              <a:rPr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Mixed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– combination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Both CHL &amp; SNHL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dirty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Central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(Retrocochlear)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– neural pathway involvement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latin typeface="Times New Roman" pitchFamily="18" charset="0"/>
                <a:cs typeface="Times New Roman" pitchFamily="18" charset="0"/>
              </a:rPr>
              <a:t>Common Causes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b="1" dirty="0">
                <a:latin typeface="Times New Roman" pitchFamily="18" charset="0"/>
                <a:cs typeface="Times New Roman" pitchFamily="18" charset="0"/>
              </a:rPr>
              <a:t>Conductive: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Wax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impaction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, otitis media,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TM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perforation, otosclerosis</a:t>
            </a: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Sensorineural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: Presbycusis, noise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exposure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, ototoxic drugs, infections, congenital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causes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Mixed: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Chronic otitis media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with inner ear involvement, trauma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r>
              <a:rPr b="1" dirty="0">
                <a:latin typeface="Times New Roman" pitchFamily="18" charset="0"/>
                <a:cs typeface="Times New Roman" pitchFamily="18" charset="0"/>
              </a:rPr>
              <a:t>Central: 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Stroke,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Acoustic neuroma, multiple sclerosis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14192"/>
          </a:xfrm>
        </p:spPr>
        <p:txBody>
          <a:bodyPr>
            <a:normAutofit/>
          </a:bodyPr>
          <a:lstStyle/>
          <a:p>
            <a:r>
              <a:rPr sz="4000" b="1" dirty="0">
                <a:latin typeface="Times New Roman" pitchFamily="18" charset="0"/>
                <a:cs typeface="Times New Roman" pitchFamily="18" charset="0"/>
              </a:rPr>
              <a:t>Clinical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14192"/>
            <a:ext cx="8229600" cy="5699342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Reduced</a:t>
            </a:r>
            <a:r>
              <a:rPr b="1" dirty="0">
                <a:latin typeface="Times New Roman" pitchFamily="18" charset="0"/>
                <a:cs typeface="Times New Roman" pitchFamily="18" charset="0"/>
              </a:rPr>
              <a:t> hearing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ability-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sudden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or gradual, unilateral or bilateral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Tinnitus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(ringing in ears)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V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ertigo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 imbalance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ar fullness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/ pressure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Autophony (hearing one’s own voice loudly)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Otalgia (ear pain)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Otorrhoea (discharge)</a:t>
            </a:r>
            <a:endParaRPr dirty="0">
              <a:latin typeface="Times New Roman" pitchFamily="18" charset="0"/>
              <a:cs typeface="Times New Roman" pitchFamily="18" charset="0"/>
            </a:endParaRP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History: onset, duration, family history, noise exposure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latin typeface="Times New Roman" pitchFamily="18" charset="0"/>
                <a:cs typeface="Times New Roman" pitchFamily="18" charset="0"/>
              </a:rPr>
              <a:t>Diagnostic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r>
              <a:rPr dirty="0">
                <a:latin typeface="Times New Roman" pitchFamily="18" charset="0"/>
                <a:cs typeface="Times New Roman" pitchFamily="18" charset="0"/>
              </a:rPr>
              <a:t>History and otoscopic exam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Tuning fork tests (Rinne, Weber)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Audiometric evaluation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Tympanometry and acoustic reflexes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latin typeface="Times New Roman" pitchFamily="18" charset="0"/>
                <a:cs typeface="Times New Roman" pitchFamily="18" charset="0"/>
              </a:rPr>
              <a:t>Audiological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itchFamily="18" charset="0"/>
                <a:cs typeface="Times New Roman" pitchFamily="18" charset="0"/>
              </a:rPr>
              <a:t>Pure tone audiometry (PTA)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Speech audiometry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Otoacoustic emissions (OAE)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Auditory Brainstem Response (ABR)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latin typeface="Times New Roman" pitchFamily="18" charset="0"/>
                <a:cs typeface="Times New Roman" pitchFamily="18" charset="0"/>
              </a:rPr>
              <a:t>Imaging and Advanced Tests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Times New Roman" pitchFamily="18" charset="0"/>
                <a:cs typeface="Times New Roman" pitchFamily="18" charset="0"/>
              </a:rPr>
              <a:t>CT for temporal bone pathology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MRI for retrocochlear lesions</a:t>
            </a:r>
          </a:p>
          <a:p>
            <a:r>
              <a:rPr dirty="0">
                <a:latin typeface="Times New Roman" pitchFamily="18" charset="0"/>
                <a:cs typeface="Times New Roman" pitchFamily="18" charset="0"/>
              </a:rPr>
              <a:t>Genetic and metabolic testing when indicated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TM02900688[[fn=Facet]]</Template>
  <TotalTime>133</TotalTime>
  <Words>556</Words>
  <Application>Microsoft Office PowerPoint</Application>
  <PresentationFormat>On-screen Show (4:3)</PresentationFormat>
  <Paragraphs>91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Algerian</vt:lpstr>
      <vt:lpstr>Arial</vt:lpstr>
      <vt:lpstr>Times New Roman</vt:lpstr>
      <vt:lpstr>Trebuchet MS</vt:lpstr>
      <vt:lpstr>Wingdings 3</vt:lpstr>
      <vt:lpstr>Facet</vt:lpstr>
      <vt:lpstr>Diagnosis of Hearing Loss and Its Management</vt:lpstr>
      <vt:lpstr>Overview</vt:lpstr>
      <vt:lpstr>Anatomy and Physiology of Hearing</vt:lpstr>
      <vt:lpstr>Classification of Hearing Loss</vt:lpstr>
      <vt:lpstr>Common Causes</vt:lpstr>
      <vt:lpstr>Clinical Presentation</vt:lpstr>
      <vt:lpstr>Diagnostic Approach</vt:lpstr>
      <vt:lpstr>Audiological Tests</vt:lpstr>
      <vt:lpstr>Imaging and Advanced Tests</vt:lpstr>
      <vt:lpstr>Interpreting Audiograms</vt:lpstr>
      <vt:lpstr>Medical Management</vt:lpstr>
      <vt:lpstr>Surgical Management</vt:lpstr>
      <vt:lpstr>Audiologic Rehabilitation</vt:lpstr>
      <vt:lpstr>Counseling and Follow-up</vt:lpstr>
      <vt:lpstr>Special Populations</vt:lpstr>
      <vt:lpstr>Prevention</vt:lpstr>
      <vt:lpstr>REFERENCES/CITATION</vt:lpstr>
      <vt:lpstr>PowerPoint Presentation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Diagnosis of Hearing Loss and Its Management</dc:title>
  <dc:creator>Berrakah-Yaffa</dc:creator>
  <dc:description>generated using python-pptx</dc:description>
  <cp:lastModifiedBy>User</cp:lastModifiedBy>
  <cp:revision>28</cp:revision>
  <dcterms:created xsi:type="dcterms:W3CDTF">2013-01-27T09:14:16Z</dcterms:created>
  <dcterms:modified xsi:type="dcterms:W3CDTF">2025-10-14T09:31:51Z</dcterms:modified>
</cp:coreProperties>
</file>