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</p:sldIdLst>
  <p:sldSz cx="9753600" cy="7315200"/>
  <p:notesSz cx="6858000" cy="9144000"/>
  <p:embeddedFontLst>
    <p:embeddedFont>
      <p:font typeface="Glacial Indifference"/>
      <p:regular r:id="rId44"/>
    </p:embeddedFont>
    <p:embeddedFont>
      <p:font typeface="Calibri" panose="020F0502020204030204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63" d="100"/>
          <a:sy n="63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font" Target="fonts/font2.fntdata"/><Relationship Id="rId44" Type="http://schemas.openxmlformats.org/officeDocument/2006/relationships/font" Target="fonts/font1.fntdata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82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82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76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0487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79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7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77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7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78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7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79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7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80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80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8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80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80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8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8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8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77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7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81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8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8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78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8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7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/>
          <p:cNvGrpSpPr/>
          <p:nvPr/>
        </p:nvGrpSpPr>
        <p:grpSpPr>
          <a:xfrm>
            <a:off x="-142813" y="6981970"/>
            <a:ext cx="10065858" cy="416098"/>
            <a:chOff x="0" y="0"/>
            <a:chExt cx="3728095" cy="154110"/>
          </a:xfrm>
        </p:grpSpPr>
        <p:sp>
          <p:nvSpPr>
            <p:cNvPr id="1048584" name="Freeform 3"/>
            <p:cNvSpPr/>
            <p:nvPr/>
          </p:nvSpPr>
          <p:spPr>
            <a:xfrm>
              <a:off x="0" y="0"/>
              <a:ext cx="3728095" cy="154110"/>
            </a:xfrm>
            <a:custGeom>
              <a:avLst/>
              <a:gdLst/>
              <a:ahLst/>
              <a:cxnLst/>
              <a:rect l="l" t="t" r="r" b="b"/>
              <a:pathLst>
                <a:path w="3728095" h="154110">
                  <a:moveTo>
                    <a:pt x="0" y="0"/>
                  </a:moveTo>
                  <a:lnTo>
                    <a:pt x="3728095" y="0"/>
                  </a:lnTo>
                  <a:lnTo>
                    <a:pt x="3728095" y="154110"/>
                  </a:lnTo>
                  <a:lnTo>
                    <a:pt x="0" y="154110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048585" name="TextBox 4"/>
            <p:cNvSpPr txBox="1"/>
            <p:nvPr/>
          </p:nvSpPr>
          <p:spPr>
            <a:xfrm>
              <a:off x="0" y="-28575"/>
              <a:ext cx="3728095" cy="182685"/>
            </a:xfrm>
            <a:prstGeom prst="rect">
              <a:avLst/>
            </a:prstGeom>
          </p:spPr>
          <p:txBody>
            <a:bodyPr lIns="50800" tIns="50800" rIns="50800" bIns="50800" rtlCol="0" anchor="ctr"/>
            <a:p>
              <a:pPr algn="ctr">
                <a:lnSpc>
                  <a:spcPts val="2395"/>
                </a:lnSpc>
              </a:pPr>
            </a:p>
          </p:txBody>
        </p:sp>
      </p:grpSp>
      <p:sp>
        <p:nvSpPr>
          <p:cNvPr id="1048586" name="Freeform 5"/>
          <p:cNvSpPr/>
          <p:nvPr/>
        </p:nvSpPr>
        <p:spPr>
          <a:xfrm>
            <a:off x="5398423" y="-1345732"/>
            <a:ext cx="3500443" cy="3500443"/>
          </a:xfrm>
          <a:custGeom>
            <a:avLst/>
            <a:gdLst/>
            <a:ahLst/>
            <a:cxnLst/>
            <a:rect l="l" t="t" r="r" b="b"/>
            <a:pathLst>
              <a:path w="3500443" h="3500443">
                <a:moveTo>
                  <a:pt x="0" y="0"/>
                </a:moveTo>
                <a:lnTo>
                  <a:pt x="3500443" y="0"/>
                </a:lnTo>
                <a:lnTo>
                  <a:pt x="3500443" y="3500443"/>
                </a:lnTo>
                <a:lnTo>
                  <a:pt x="0" y="350044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26" name="Group 6"/>
          <p:cNvGrpSpPr>
            <a:grpSpLocks noChangeAspect="1"/>
          </p:cNvGrpSpPr>
          <p:nvPr/>
        </p:nvGrpSpPr>
        <p:grpSpPr>
          <a:xfrm>
            <a:off x="7410450" y="-152400"/>
            <a:ext cx="3716815" cy="3716815"/>
            <a:chOff x="0" y="0"/>
            <a:chExt cx="6350000" cy="6350000"/>
          </a:xfrm>
        </p:grpSpPr>
        <p:sp>
          <p:nvSpPr>
            <p:cNvPr id="104858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sp>
        <p:nvSpPr>
          <p:cNvPr id="1048588" name="TextBox 8"/>
          <p:cNvSpPr txBox="1"/>
          <p:nvPr/>
        </p:nvSpPr>
        <p:spPr>
          <a:xfrm>
            <a:off x="307316" y="2922334"/>
            <a:ext cx="7790584" cy="2182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5680"/>
              </a:lnSpc>
            </a:pPr>
            <a:r>
              <a:rPr lang="en-US" sz="5680" b="1">
                <a:solidFill>
                  <a:srgbClr val="0097B2"/>
                </a:solidFill>
                <a:latin typeface="Aleo Bold"/>
                <a:ea typeface="Aleo Bold"/>
                <a:cs typeface="Aleo Bold"/>
                <a:sym typeface="Aleo Bold"/>
              </a:rPr>
              <a:t>A DIAGNOSTIC DILEMMA &amp; A DELIGHT IN ENT PRACTICE</a:t>
            </a:r>
            <a:endParaRPr lang="en-US" sz="5680" b="1">
              <a:solidFill>
                <a:srgbClr val="0097B2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sp>
        <p:nvSpPr>
          <p:cNvPr id="1048589" name="Freeform 9"/>
          <p:cNvSpPr/>
          <p:nvPr/>
        </p:nvSpPr>
        <p:spPr>
          <a:xfrm>
            <a:off x="5591680" y="516280"/>
            <a:ext cx="2977575" cy="2251378"/>
          </a:xfrm>
          <a:custGeom>
            <a:avLst/>
            <a:gdLst/>
            <a:ahLst/>
            <a:cxnLst/>
            <a:rect l="l" t="t" r="r" b="b"/>
            <a:pathLst>
              <a:path w="2740316" h="2740316">
                <a:moveTo>
                  <a:pt x="0" y="0"/>
                </a:moveTo>
                <a:lnTo>
                  <a:pt x="2740317" y="0"/>
                </a:lnTo>
                <a:lnTo>
                  <a:pt x="2740317" y="2740316"/>
                </a:lnTo>
                <a:lnTo>
                  <a:pt x="0" y="2740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590" name="TextBox 10"/>
          <p:cNvSpPr txBox="1"/>
          <p:nvPr/>
        </p:nvSpPr>
        <p:spPr>
          <a:xfrm>
            <a:off x="2907018" y="5196544"/>
            <a:ext cx="3939564" cy="163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3240"/>
              </a:lnSpc>
            </a:pPr>
            <a:r>
              <a:rPr lang="en-US" sz="2315" b="1" spc="346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        BY</a:t>
            </a:r>
            <a:endParaRPr lang="en-US" sz="2315" b="1" spc="346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3240"/>
              </a:lnSpc>
            </a:pPr>
            <a:r>
              <a:rPr lang="en-US" sz="2315" b="1" spc="346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MAINA MACHARIA</a:t>
            </a:r>
            <a:endParaRPr lang="en-US" sz="2315" b="1" spc="346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3240"/>
              </a:lnSpc>
            </a:pPr>
            <a:r>
              <a:rPr lang="en-US" sz="2315" b="1" spc="346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RCO/ENT-KCH</a:t>
            </a:r>
            <a:endParaRPr lang="en-US" sz="2315" b="1" spc="346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3240"/>
              </a:lnSpc>
            </a:pPr>
            <a:endParaRPr lang="en-US" sz="2315" b="1" spc="346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extBox 2"/>
          <p:cNvSpPr txBox="1"/>
          <p:nvPr/>
        </p:nvSpPr>
        <p:spPr>
          <a:xfrm>
            <a:off x="3200400" y="1023366"/>
            <a:ext cx="5924550" cy="6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INTRODUCTION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80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635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636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81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63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638" name="TextBox 8"/>
          <p:cNvSpPr txBox="1"/>
          <p:nvPr/>
        </p:nvSpPr>
        <p:spPr>
          <a:xfrm>
            <a:off x="4686300" y="1950887"/>
            <a:ext cx="4429125" cy="50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396240" lvl="1" indent="-198120" algn="l">
              <a:lnSpc>
                <a:spcPts val="3360"/>
              </a:lnSpc>
              <a:buFont typeface="Arial" panose="020B0604020202090204"/>
              <a:buChar char="•"/>
            </a:pPr>
            <a:r>
              <a:rPr lang="en-US" sz="2400" spc="7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Dilemmas in making an ENT diagnosis exist.</a:t>
            </a:r>
            <a:endParaRPr lang="en-US" sz="2400" spc="72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96240" lvl="1" indent="-198120" algn="l">
              <a:lnSpc>
                <a:spcPts val="3360"/>
              </a:lnSpc>
              <a:buFont typeface="Arial" panose="020B0604020202090204"/>
              <a:buChar char="•"/>
            </a:pPr>
            <a:r>
              <a:rPr lang="en-US" sz="2400" spc="7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is due to:</a:t>
            </a:r>
            <a:endParaRPr lang="en-US" sz="2400" spc="72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96240" lvl="1" indent="-198120" algn="l">
              <a:lnSpc>
                <a:spcPts val="3360"/>
              </a:lnSpc>
              <a:buFont typeface="Arial" panose="020B0604020202090204"/>
              <a:buChar char="•"/>
            </a:pPr>
            <a:r>
              <a:rPr lang="en-US" sz="2400" spc="7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Overlapping of symptoms</a:t>
            </a:r>
            <a:endParaRPr lang="en-US" sz="2400" spc="72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96240" lvl="1" indent="-198120" algn="l">
              <a:lnSpc>
                <a:spcPts val="3360"/>
              </a:lnSpc>
              <a:buFont typeface="Arial" panose="020B0604020202090204"/>
              <a:buChar char="•"/>
            </a:pPr>
            <a:r>
              <a:rPr lang="en-US" sz="2400" spc="7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Variations in disease presentation</a:t>
            </a:r>
            <a:endParaRPr lang="en-US" sz="2400" spc="72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96240" lvl="1" indent="-198120" algn="l">
              <a:lnSpc>
                <a:spcPts val="3360"/>
              </a:lnSpc>
              <a:buFont typeface="Arial" panose="020B0604020202090204"/>
              <a:buChar char="•"/>
            </a:pPr>
            <a:r>
              <a:rPr lang="en-US" sz="2400" spc="7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Complexity of ENT related pathologies</a:t>
            </a:r>
            <a:endParaRPr lang="en-US" sz="2400" spc="72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96240" lvl="1" indent="-198120" algn="l">
              <a:lnSpc>
                <a:spcPts val="3360"/>
              </a:lnSpc>
              <a:buFont typeface="Arial" panose="020B0604020202090204"/>
              <a:buChar char="•"/>
            </a:pPr>
            <a:r>
              <a:rPr lang="en-US" sz="2400" spc="7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This leads to:</a:t>
            </a:r>
            <a:endParaRPr lang="en-US" sz="2400" spc="72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96240" lvl="1" indent="-198120" algn="l">
              <a:lnSpc>
                <a:spcPts val="3360"/>
              </a:lnSpc>
              <a:buFont typeface="Arial" panose="020B0604020202090204"/>
              <a:buChar char="•"/>
            </a:pPr>
            <a:r>
              <a:rPr lang="en-US" sz="2400" spc="7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Diagnostic errors</a:t>
            </a:r>
            <a:endParaRPr lang="en-US" sz="2400" spc="72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96240" lvl="1" indent="-198120" algn="l">
              <a:lnSpc>
                <a:spcPts val="3360"/>
              </a:lnSpc>
              <a:buFont typeface="Arial" panose="020B0604020202090204"/>
              <a:buChar char="•"/>
            </a:pPr>
            <a:r>
              <a:rPr lang="en-US" sz="2400" spc="72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Inappropriate referrals </a:t>
            </a:r>
            <a:endParaRPr lang="en-US" sz="2400" spc="72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360"/>
              </a:lnSpc>
            </a:pPr>
            <a:endParaRPr lang="en-US" sz="2400" spc="72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extBox 2"/>
          <p:cNvSpPr txBox="1"/>
          <p:nvPr/>
        </p:nvSpPr>
        <p:spPr>
          <a:xfrm>
            <a:off x="685800" y="1223391"/>
            <a:ext cx="5924550" cy="68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5030"/>
              </a:lnSpc>
            </a:pPr>
            <a:r>
              <a:rPr lang="en-US" sz="5030" b="1">
                <a:solidFill>
                  <a:srgbClr val="0097B2"/>
                </a:solidFill>
                <a:latin typeface="Aleo Bold"/>
                <a:ea typeface="Aleo Bold"/>
                <a:cs typeface="Aleo Bold"/>
                <a:sym typeface="Aleo Bold"/>
              </a:rPr>
              <a:t>INTRODUCTION</a:t>
            </a:r>
            <a:endParaRPr lang="en-US" sz="5030" b="1">
              <a:solidFill>
                <a:srgbClr val="0097B2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83" name="Group 3"/>
          <p:cNvGrpSpPr>
            <a:grpSpLocks noChangeAspect="1"/>
          </p:cNvGrpSpPr>
          <p:nvPr/>
        </p:nvGrpSpPr>
        <p:grpSpPr>
          <a:xfrm>
            <a:off x="7943850" y="-590550"/>
            <a:ext cx="3325220" cy="3325220"/>
            <a:chOff x="0" y="0"/>
            <a:chExt cx="6350000" cy="6350000"/>
          </a:xfrm>
        </p:grpSpPr>
        <p:sp>
          <p:nvSpPr>
            <p:cNvPr id="1048640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84" name="Group 5"/>
          <p:cNvGrpSpPr/>
          <p:nvPr/>
        </p:nvGrpSpPr>
        <p:grpSpPr>
          <a:xfrm>
            <a:off x="6134100" y="1924050"/>
            <a:ext cx="5733986" cy="5733986"/>
            <a:chOff x="0" y="0"/>
            <a:chExt cx="6350000" cy="6349975"/>
          </a:xfrm>
        </p:grpSpPr>
        <p:sp>
          <p:nvSpPr>
            <p:cNvPr id="1048641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t="-16629" b="-16629"/>
              </a:stretch>
            </a:blipFill>
          </p:spPr>
        </p:sp>
      </p:grpSp>
      <p:sp>
        <p:nvSpPr>
          <p:cNvPr id="1048642" name="Freeform 7"/>
          <p:cNvSpPr/>
          <p:nvPr/>
        </p:nvSpPr>
        <p:spPr>
          <a:xfrm>
            <a:off x="6838950" y="676275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" r="-271"/>
            </a:stretch>
          </a:blipFill>
        </p:spPr>
      </p:sp>
      <p:sp>
        <p:nvSpPr>
          <p:cNvPr id="1048643" name="TextBox 8"/>
          <p:cNvSpPr txBox="1"/>
          <p:nvPr/>
        </p:nvSpPr>
        <p:spPr>
          <a:xfrm>
            <a:off x="579153" y="2143339"/>
            <a:ext cx="5023304" cy="444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Diagnosis is based on proper history , clinical examination and relevant examination.[7]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Indeed, it is very uncommon to come across cases where neither history favors, nor the presentation of disease entity is so modified that management becomes challenging.[7]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Most of the time such cases are either overlooked or mismanaged.[7]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60"/>
              </a:lnSpc>
            </a:pP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2"/>
          <p:cNvSpPr txBox="1"/>
          <p:nvPr/>
        </p:nvSpPr>
        <p:spPr>
          <a:xfrm>
            <a:off x="3200400" y="1023366"/>
            <a:ext cx="5924550" cy="6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INTRODUCTION 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86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645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646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87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64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648" name="TextBox 8"/>
          <p:cNvSpPr txBox="1"/>
          <p:nvPr/>
        </p:nvSpPr>
        <p:spPr>
          <a:xfrm>
            <a:off x="4481319" y="1631674"/>
            <a:ext cx="4429125" cy="475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case in point is Foreign bodies in tracheobronchial system.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They pose a life threatening situation.[9]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Radiopaque foreign bodies are easily detected on Chest x-rays.[9]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But most inhaled foreign bodies are radiolucent and frequently of food origin.[9]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Their symptoms overlap with diseases such as: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540"/>
              </a:lnSpc>
            </a:pP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extBox 2"/>
          <p:cNvSpPr txBox="1"/>
          <p:nvPr/>
        </p:nvSpPr>
        <p:spPr>
          <a:xfrm>
            <a:off x="3097530" y="817245"/>
            <a:ext cx="5924550" cy="6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INTRODUCTION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89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650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651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90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652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653" name="TextBox 8"/>
          <p:cNvSpPr txBox="1"/>
          <p:nvPr/>
        </p:nvSpPr>
        <p:spPr>
          <a:xfrm>
            <a:off x="4592955" y="1631674"/>
            <a:ext cx="4429125" cy="518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pneumonia, 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croup,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or asthma 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may challenge clinicians on whether to perform a bronchoscopy or not.[9]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Where the event is not witnessed , symptoms are vague and can lead to: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Delayed diagnosis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Increased incidences of complications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Sometimes fatal outcomes.[7]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60"/>
              </a:lnSpc>
            </a:pP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extBox 2"/>
          <p:cNvSpPr txBox="1"/>
          <p:nvPr/>
        </p:nvSpPr>
        <p:spPr>
          <a:xfrm>
            <a:off x="685800" y="1223391"/>
            <a:ext cx="5924550" cy="68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5030"/>
              </a:lnSpc>
            </a:pPr>
            <a:r>
              <a:rPr lang="en-US" sz="5030" b="1">
                <a:solidFill>
                  <a:srgbClr val="0097B2"/>
                </a:solidFill>
                <a:latin typeface="Aleo Bold"/>
                <a:ea typeface="Aleo Bold"/>
                <a:cs typeface="Aleo Bold"/>
                <a:sym typeface="Aleo Bold"/>
              </a:rPr>
              <a:t>INTRODUCTION</a:t>
            </a:r>
            <a:endParaRPr lang="en-US" sz="5030" b="1">
              <a:solidFill>
                <a:srgbClr val="0097B2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92" name="Group 3"/>
          <p:cNvGrpSpPr>
            <a:grpSpLocks noChangeAspect="1"/>
          </p:cNvGrpSpPr>
          <p:nvPr/>
        </p:nvGrpSpPr>
        <p:grpSpPr>
          <a:xfrm>
            <a:off x="9683115" y="-759460"/>
            <a:ext cx="3325220" cy="3325220"/>
            <a:chOff x="0" y="0"/>
            <a:chExt cx="6350000" cy="6350000"/>
          </a:xfrm>
        </p:grpSpPr>
        <p:sp>
          <p:nvSpPr>
            <p:cNvPr id="1048655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93" name="Group 5"/>
          <p:cNvGrpSpPr/>
          <p:nvPr/>
        </p:nvGrpSpPr>
        <p:grpSpPr>
          <a:xfrm>
            <a:off x="7620000" y="1905000"/>
            <a:ext cx="5733986" cy="5733986"/>
            <a:chOff x="0" y="0"/>
            <a:chExt cx="6350000" cy="6349975"/>
          </a:xfrm>
        </p:grpSpPr>
        <p:sp>
          <p:nvSpPr>
            <p:cNvPr id="104865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t="-16629" b="-16629"/>
              </a:stretch>
            </a:blipFill>
          </p:spPr>
        </p:sp>
      </p:grpSp>
      <p:sp>
        <p:nvSpPr>
          <p:cNvPr id="1048657" name="Freeform 7"/>
          <p:cNvSpPr/>
          <p:nvPr/>
        </p:nvSpPr>
        <p:spPr>
          <a:xfrm>
            <a:off x="7315200" y="1524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" r="-271"/>
            </a:stretch>
          </a:blipFill>
        </p:spPr>
      </p:sp>
      <p:sp>
        <p:nvSpPr>
          <p:cNvPr id="1048658" name="TextBox 8"/>
          <p:cNvSpPr txBox="1"/>
          <p:nvPr/>
        </p:nvSpPr>
        <p:spPr>
          <a:xfrm>
            <a:off x="557530" y="2047875"/>
            <a:ext cx="6802120" cy="450024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8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Radiolucent FBs account for80-90% of inhaled FBs[6]</a:t>
            </a:r>
            <a:endParaRPr lang="en-US" sz="28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8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Witnessed account for 50%.[6]</a:t>
            </a:r>
            <a:endParaRPr lang="en-US" sz="28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8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Radiography accuracy includes:</a:t>
            </a:r>
            <a:endParaRPr lang="en-US" sz="28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8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X-rays -24% normal , whereas bronchoscopy demonstrates presence.[6]</a:t>
            </a:r>
            <a:endParaRPr lang="en-US" sz="28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8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Laryngeal/tracheal FBs-58% X-rays read normal.</a:t>
            </a:r>
            <a:endParaRPr lang="en-US" sz="28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8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CT Scan-3D=94% accurate.[6]</a:t>
            </a:r>
            <a:endParaRPr lang="en-US" sz="28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380"/>
              </a:lnSpc>
            </a:pPr>
            <a:endParaRPr lang="en-US" sz="28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extBox 2"/>
          <p:cNvSpPr txBox="1"/>
          <p:nvPr/>
        </p:nvSpPr>
        <p:spPr>
          <a:xfrm>
            <a:off x="3200400" y="1023366"/>
            <a:ext cx="5924550" cy="6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INTRODUCTION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95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660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661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96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662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663" name="TextBox 8"/>
          <p:cNvSpPr txBox="1"/>
          <p:nvPr/>
        </p:nvSpPr>
        <p:spPr>
          <a:xfrm>
            <a:off x="4686300" y="1969937"/>
            <a:ext cx="4429125" cy="444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Utrasound-provides 90% accuracy.[6]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MRI- relies on “susceptibility artifact”= distortion of magnetic field. Unreliable for most FBs.[6]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Initial responders hold very low index of suspicion.[7]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T.N.M’S condition escaped capture by history, physical findings, and all the investigation modalities conducted on him.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60"/>
              </a:lnSpc>
            </a:pP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extBox 2"/>
          <p:cNvSpPr txBox="1"/>
          <p:nvPr/>
        </p:nvSpPr>
        <p:spPr>
          <a:xfrm>
            <a:off x="3200400" y="1032891"/>
            <a:ext cx="5924550" cy="68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5030"/>
              </a:lnSpc>
            </a:pPr>
            <a:r>
              <a:rPr lang="en-US" sz="50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CASE REPORT</a:t>
            </a:r>
            <a:endParaRPr lang="en-US" sz="50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98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665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666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99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66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668" name="TextBox 8"/>
          <p:cNvSpPr txBox="1"/>
          <p:nvPr/>
        </p:nvSpPr>
        <p:spPr>
          <a:xfrm>
            <a:off x="4352861" y="1829012"/>
            <a:ext cx="4877520" cy="406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T.N.M. was brought to KCH ON 7/11/24.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P/C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Fast breathing-3/7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Wheezing-3/7 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Mother gave a hx of eating macadamia then-chock-cough-wheeze.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Had a positive hx of a brother with bronchospasms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60"/>
              </a:lnSpc>
            </a:pP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extBox 2"/>
          <p:cNvSpPr txBox="1"/>
          <p:nvPr/>
        </p:nvSpPr>
        <p:spPr>
          <a:xfrm>
            <a:off x="685800" y="1213866"/>
            <a:ext cx="5924550" cy="6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0097B2"/>
                </a:solidFill>
                <a:latin typeface="Aleo Bold"/>
                <a:ea typeface="Aleo Bold"/>
                <a:cs typeface="Aleo Bold"/>
                <a:sym typeface="Aleo Bold"/>
              </a:rPr>
              <a:t>CASE REPORT</a:t>
            </a:r>
            <a:endParaRPr lang="en-US" sz="4830" b="1">
              <a:solidFill>
                <a:srgbClr val="0097B2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01" name="Group 3"/>
          <p:cNvGrpSpPr>
            <a:grpSpLocks noChangeAspect="1"/>
          </p:cNvGrpSpPr>
          <p:nvPr/>
        </p:nvGrpSpPr>
        <p:grpSpPr>
          <a:xfrm>
            <a:off x="7943850" y="-590550"/>
            <a:ext cx="3325220" cy="3325220"/>
            <a:chOff x="0" y="0"/>
            <a:chExt cx="6350000" cy="6350000"/>
          </a:xfrm>
        </p:grpSpPr>
        <p:sp>
          <p:nvSpPr>
            <p:cNvPr id="1048670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02" name="Group 5"/>
          <p:cNvGrpSpPr/>
          <p:nvPr/>
        </p:nvGrpSpPr>
        <p:grpSpPr>
          <a:xfrm>
            <a:off x="6134100" y="1924050"/>
            <a:ext cx="5733986" cy="5733986"/>
            <a:chOff x="0" y="0"/>
            <a:chExt cx="6350000" cy="6349975"/>
          </a:xfrm>
        </p:grpSpPr>
        <p:sp>
          <p:nvSpPr>
            <p:cNvPr id="1048671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t="-16629" b="-16629"/>
              </a:stretch>
            </a:blipFill>
          </p:spPr>
        </p:sp>
      </p:grpSp>
      <p:sp>
        <p:nvSpPr>
          <p:cNvPr id="1048672" name="Freeform 7"/>
          <p:cNvSpPr/>
          <p:nvPr/>
        </p:nvSpPr>
        <p:spPr>
          <a:xfrm>
            <a:off x="6838950" y="676275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" r="-271"/>
            </a:stretch>
          </a:blipFill>
        </p:spPr>
      </p:sp>
      <p:sp>
        <p:nvSpPr>
          <p:cNvPr id="1048673" name="TextBox 8"/>
          <p:cNvSpPr txBox="1"/>
          <p:nvPr/>
        </p:nvSpPr>
        <p:spPr>
          <a:xfrm>
            <a:off x="685800" y="1944096"/>
            <a:ext cx="4934217" cy="4597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508000" lvl="1" indent="-254000" algn="l">
              <a:lnSpc>
                <a:spcPts val="3295"/>
              </a:lnSpc>
              <a:buFont typeface="Arial" panose="020B0604020202090204"/>
              <a:buChar char="•"/>
            </a:pPr>
            <a:r>
              <a:rPr lang="en-US" sz="2355" spc="7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O/E</a:t>
            </a:r>
            <a:endParaRPr lang="en-US" sz="2355" spc="7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08000" lvl="1" indent="-254000" algn="l">
              <a:lnSpc>
                <a:spcPts val="3295"/>
              </a:lnSpc>
              <a:buFont typeface="Arial" panose="020B0604020202090204"/>
              <a:buChar char="•"/>
            </a:pPr>
            <a:r>
              <a:rPr lang="en-US" sz="2355" spc="7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Fgc no cyanosis, no dehydration</a:t>
            </a:r>
            <a:endParaRPr lang="en-US" sz="2355" spc="7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08000" lvl="1" indent="-254000" algn="l">
              <a:lnSpc>
                <a:spcPts val="3295"/>
              </a:lnSpc>
              <a:buFont typeface="Arial" panose="020B0604020202090204"/>
              <a:buChar char="•"/>
            </a:pPr>
            <a:r>
              <a:rPr lang="en-US" sz="2355" spc="7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R/S</a:t>
            </a:r>
            <a:endParaRPr lang="en-US" sz="2355" spc="7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08000" lvl="1" indent="-254000" algn="l">
              <a:lnSpc>
                <a:spcPts val="3295"/>
              </a:lnSpc>
              <a:buFont typeface="Arial" panose="020B0604020202090204"/>
              <a:buChar char="•"/>
            </a:pPr>
            <a:r>
              <a:rPr lang="en-US" sz="2355" spc="7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Rhonci+</a:t>
            </a:r>
            <a:endParaRPr lang="en-US" sz="2355" spc="7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08000" lvl="1" indent="-254000" algn="l">
              <a:lnSpc>
                <a:spcPts val="3295"/>
              </a:lnSpc>
              <a:buFont typeface="Arial" panose="020B0604020202090204"/>
              <a:buChar char="•"/>
            </a:pPr>
            <a:r>
              <a:rPr lang="en-US" sz="2355" spc="7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Imp: aspiration pneumonia</a:t>
            </a:r>
            <a:endParaRPr lang="en-US" sz="2355" spc="7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08000" lvl="1" indent="-254000" algn="l">
              <a:lnSpc>
                <a:spcPts val="3295"/>
              </a:lnSpc>
              <a:buFont typeface="Arial" panose="020B0604020202090204"/>
              <a:buChar char="•"/>
            </a:pPr>
            <a:r>
              <a:rPr lang="en-US" sz="2355" spc="7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X-ray-nothing abnormal detected.</a:t>
            </a:r>
            <a:endParaRPr lang="en-US" sz="2355" spc="7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08000" lvl="1" indent="-254000" algn="l">
              <a:lnSpc>
                <a:spcPts val="3295"/>
              </a:lnSpc>
              <a:buFont typeface="Arial" panose="020B0604020202090204"/>
              <a:buChar char="•"/>
            </a:pPr>
            <a:r>
              <a:rPr lang="en-US" sz="2355" spc="7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Admit</a:t>
            </a:r>
            <a:endParaRPr lang="en-US" sz="2355" spc="7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08000" lvl="1" indent="-254000" algn="l">
              <a:lnSpc>
                <a:spcPts val="3295"/>
              </a:lnSpc>
              <a:buFont typeface="Arial" panose="020B0604020202090204"/>
              <a:buChar char="•"/>
            </a:pPr>
            <a:r>
              <a:rPr lang="en-US" sz="2355" spc="7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Nebulisation with ventollin,x-pen,Gentamicin.</a:t>
            </a:r>
            <a:endParaRPr lang="en-US" sz="2355" spc="7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765"/>
              </a:lnSpc>
            </a:pPr>
            <a:endParaRPr lang="en-US" sz="2355" spc="7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2"/>
          <p:cNvGrpSpPr>
            <a:grpSpLocks noChangeAspect="1"/>
          </p:cNvGrpSpPr>
          <p:nvPr/>
        </p:nvGrpSpPr>
        <p:grpSpPr>
          <a:xfrm>
            <a:off x="0" y="0"/>
            <a:ext cx="9767147" cy="7315200"/>
            <a:chOff x="0" y="0"/>
            <a:chExt cx="13022862" cy="9753600"/>
          </a:xfrm>
        </p:grpSpPr>
        <p:sp>
          <p:nvSpPr>
            <p:cNvPr id="1048674" name="Freeform 3"/>
            <p:cNvSpPr/>
            <p:nvPr/>
          </p:nvSpPr>
          <p:spPr>
            <a:xfrm>
              <a:off x="0" y="0"/>
              <a:ext cx="13022835" cy="9753600"/>
            </a:xfrm>
            <a:custGeom>
              <a:avLst/>
              <a:gdLst/>
              <a:ahLst/>
              <a:cxnLst/>
              <a:rect l="l" t="t" r="r" b="b"/>
              <a:pathLst>
                <a:path w="13022835" h="9753600">
                  <a:moveTo>
                    <a:pt x="0" y="0"/>
                  </a:moveTo>
                  <a:lnTo>
                    <a:pt x="13022835" y="0"/>
                  </a:lnTo>
                  <a:lnTo>
                    <a:pt x="13022835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t="-69" b="-69"/>
              </a:stretch>
            </a:blipFill>
          </p:spPr>
        </p:sp>
      </p:grpSp>
      <p:grpSp>
        <p:nvGrpSpPr>
          <p:cNvPr id="105" name="Group 4"/>
          <p:cNvGrpSpPr>
            <a:grpSpLocks noChangeAspect="1"/>
          </p:cNvGrpSpPr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1048675" name="Freeform 5" descr="C:\Users\macharia\Pictures\IMG_20250927_222458_461.jpg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2"/>
          <p:cNvGrpSpPr>
            <a:grpSpLocks noChangeAspect="1"/>
          </p:cNvGrpSpPr>
          <p:nvPr/>
        </p:nvGrpSpPr>
        <p:grpSpPr>
          <a:xfrm>
            <a:off x="0" y="0"/>
            <a:ext cx="9767147" cy="7315200"/>
            <a:chOff x="0" y="0"/>
            <a:chExt cx="13022862" cy="9753600"/>
          </a:xfrm>
        </p:grpSpPr>
        <p:sp>
          <p:nvSpPr>
            <p:cNvPr id="1048676" name="Freeform 3"/>
            <p:cNvSpPr/>
            <p:nvPr/>
          </p:nvSpPr>
          <p:spPr>
            <a:xfrm>
              <a:off x="0" y="0"/>
              <a:ext cx="13022835" cy="9753600"/>
            </a:xfrm>
            <a:custGeom>
              <a:avLst/>
              <a:gdLst/>
              <a:ahLst/>
              <a:cxnLst/>
              <a:rect l="l" t="t" r="r" b="b"/>
              <a:pathLst>
                <a:path w="13022835" h="9753600">
                  <a:moveTo>
                    <a:pt x="0" y="0"/>
                  </a:moveTo>
                  <a:lnTo>
                    <a:pt x="13022835" y="0"/>
                  </a:lnTo>
                  <a:lnTo>
                    <a:pt x="13022835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t="-69" b="-69"/>
              </a:stretch>
            </a:blipFill>
          </p:spPr>
        </p:sp>
      </p:grpSp>
      <p:grpSp>
        <p:nvGrpSpPr>
          <p:cNvPr id="108" name="Group 4"/>
          <p:cNvGrpSpPr>
            <a:grpSpLocks noChangeAspect="1"/>
          </p:cNvGrpSpPr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1048677" name="Freeform 5" descr="C:\Users\macharia\Pictures\AIRetouch_20251009_070906746.jpg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2"/>
          <p:cNvGrpSpPr>
            <a:grpSpLocks noChangeAspect="1"/>
          </p:cNvGrpSpPr>
          <p:nvPr/>
        </p:nvGrpSpPr>
        <p:grpSpPr>
          <a:xfrm>
            <a:off x="-1469660" y="-1009650"/>
            <a:ext cx="4656997" cy="4656997"/>
            <a:chOff x="0" y="0"/>
            <a:chExt cx="6350000" cy="6350000"/>
          </a:xfrm>
        </p:grpSpPr>
        <p:sp>
          <p:nvSpPr>
            <p:cNvPr id="1048591" name="Freeform 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8DA"/>
            </a:solidFill>
          </p:spPr>
        </p:sp>
      </p:grpSp>
      <p:sp>
        <p:nvSpPr>
          <p:cNvPr id="1048592" name="Freeform 4"/>
          <p:cNvSpPr/>
          <p:nvPr/>
        </p:nvSpPr>
        <p:spPr>
          <a:xfrm>
            <a:off x="-914400" y="211455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sp>
        <p:nvSpPr>
          <p:cNvPr id="1048593" name="TextBox 5"/>
          <p:cNvSpPr txBox="1"/>
          <p:nvPr/>
        </p:nvSpPr>
        <p:spPr>
          <a:xfrm>
            <a:off x="2552700" y="681165"/>
            <a:ext cx="6629400" cy="71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5635"/>
              </a:lnSpc>
            </a:pPr>
            <a:r>
              <a:rPr lang="en-US" sz="5635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OUTLINE</a:t>
            </a:r>
            <a:endParaRPr lang="en-US" sz="5635" b="1">
              <a:solidFill>
                <a:srgbClr val="000000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sp>
        <p:nvSpPr>
          <p:cNvPr id="1048594" name="TextBox 6"/>
          <p:cNvSpPr txBox="1"/>
          <p:nvPr/>
        </p:nvSpPr>
        <p:spPr>
          <a:xfrm>
            <a:off x="3085778" y="1466628"/>
            <a:ext cx="6342899" cy="553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672465" lvl="1" indent="-336550" algn="l">
              <a:lnSpc>
                <a:spcPts val="4360"/>
              </a:lnSpc>
              <a:buFont typeface="Arial" panose="020B0604020202090204"/>
              <a:buChar char="•"/>
            </a:pPr>
            <a:r>
              <a:rPr lang="en-US" sz="3115" spc="9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Abbreviations and their meanings</a:t>
            </a:r>
            <a:endParaRPr lang="en-US" sz="3115" spc="9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672465" lvl="1" indent="-336550" algn="l">
              <a:lnSpc>
                <a:spcPts val="4360"/>
              </a:lnSpc>
              <a:buFont typeface="Arial" panose="020B0604020202090204"/>
              <a:buChar char="•"/>
            </a:pPr>
            <a:r>
              <a:rPr lang="en-US" sz="3115" spc="9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Abstract</a:t>
            </a:r>
            <a:endParaRPr lang="en-US" sz="3115" spc="9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672465" lvl="1" indent="-336550" algn="l">
              <a:lnSpc>
                <a:spcPts val="4360"/>
              </a:lnSpc>
              <a:buFont typeface="Arial" panose="020B0604020202090204"/>
              <a:buChar char="•"/>
            </a:pPr>
            <a:r>
              <a:rPr lang="en-US" sz="3115" spc="9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Introduction </a:t>
            </a:r>
            <a:endParaRPr lang="en-US" sz="3115" spc="9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672465" lvl="1" indent="-336550" algn="l">
              <a:lnSpc>
                <a:spcPts val="4360"/>
              </a:lnSpc>
              <a:buFont typeface="Arial" panose="020B0604020202090204"/>
              <a:buChar char="•"/>
            </a:pPr>
            <a:r>
              <a:rPr lang="en-US" sz="3115" spc="9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Case report</a:t>
            </a:r>
            <a:endParaRPr lang="en-US" sz="3115" spc="9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672465" lvl="1" indent="-336550" algn="l">
              <a:lnSpc>
                <a:spcPts val="4360"/>
              </a:lnSpc>
              <a:buFont typeface="Arial" panose="020B0604020202090204"/>
              <a:buChar char="•"/>
            </a:pPr>
            <a:r>
              <a:rPr lang="en-US" sz="3115" spc="9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Discussion</a:t>
            </a:r>
            <a:endParaRPr lang="en-US" sz="3115" spc="9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672465" lvl="1" indent="-336550" algn="l">
              <a:lnSpc>
                <a:spcPts val="4360"/>
              </a:lnSpc>
              <a:buFont typeface="Arial" panose="020B0604020202090204"/>
              <a:buChar char="•"/>
            </a:pPr>
            <a:r>
              <a:rPr lang="en-US" sz="3115" spc="9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Learning points/conclusion</a:t>
            </a:r>
            <a:endParaRPr lang="en-US" sz="3115" spc="9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672465" lvl="1" indent="-336550" algn="l">
              <a:lnSpc>
                <a:spcPts val="4360"/>
              </a:lnSpc>
              <a:buFont typeface="Arial" panose="020B0604020202090204"/>
              <a:buChar char="•"/>
            </a:pPr>
            <a:r>
              <a:rPr lang="en-US" sz="3115" spc="9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Acknowledgement</a:t>
            </a:r>
            <a:endParaRPr lang="en-US" sz="3115" spc="9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672465" lvl="1" indent="-336550" algn="l">
              <a:lnSpc>
                <a:spcPts val="4360"/>
              </a:lnSpc>
              <a:buFont typeface="Arial" panose="020B0604020202090204"/>
              <a:buChar char="•"/>
            </a:pPr>
            <a:r>
              <a:rPr lang="en-US" sz="3115" spc="9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References </a:t>
            </a:r>
            <a:endParaRPr lang="en-US" sz="3115" spc="9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360"/>
              </a:lnSpc>
            </a:pPr>
            <a:endParaRPr lang="en-US" sz="3115" spc="9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2"/>
          <p:cNvGrpSpPr>
            <a:grpSpLocks noChangeAspect="1"/>
          </p:cNvGrpSpPr>
          <p:nvPr/>
        </p:nvGrpSpPr>
        <p:grpSpPr>
          <a:xfrm>
            <a:off x="0" y="0"/>
            <a:ext cx="9767147" cy="7315200"/>
            <a:chOff x="0" y="0"/>
            <a:chExt cx="13022862" cy="9753600"/>
          </a:xfrm>
        </p:grpSpPr>
        <p:sp>
          <p:nvSpPr>
            <p:cNvPr id="1048678" name="Freeform 3"/>
            <p:cNvSpPr/>
            <p:nvPr/>
          </p:nvSpPr>
          <p:spPr>
            <a:xfrm>
              <a:off x="0" y="0"/>
              <a:ext cx="13022835" cy="9753600"/>
            </a:xfrm>
            <a:custGeom>
              <a:avLst/>
              <a:gdLst/>
              <a:ahLst/>
              <a:cxnLst/>
              <a:rect l="l" t="t" r="r" b="b"/>
              <a:pathLst>
                <a:path w="13022835" h="9753600">
                  <a:moveTo>
                    <a:pt x="0" y="0"/>
                  </a:moveTo>
                  <a:lnTo>
                    <a:pt x="13022835" y="0"/>
                  </a:lnTo>
                  <a:lnTo>
                    <a:pt x="13022835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t="-69" b="-69"/>
              </a:stretch>
            </a:blipFill>
          </p:spPr>
        </p:sp>
      </p:grpSp>
      <p:grpSp>
        <p:nvGrpSpPr>
          <p:cNvPr id="111" name="Group 4"/>
          <p:cNvGrpSpPr>
            <a:grpSpLocks noChangeAspect="1"/>
          </p:cNvGrpSpPr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1048679" name="Freeform 5" descr="C:\Users\macharia\Pictures\AIRetouch_20251009_072421467.jpg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77777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2"/>
          <p:cNvGrpSpPr>
            <a:grpSpLocks noChangeAspect="1"/>
          </p:cNvGrpSpPr>
          <p:nvPr/>
        </p:nvGrpSpPr>
        <p:grpSpPr>
          <a:xfrm>
            <a:off x="0" y="0"/>
            <a:ext cx="9767147" cy="7315200"/>
            <a:chOff x="0" y="0"/>
            <a:chExt cx="13022862" cy="9753600"/>
          </a:xfrm>
        </p:grpSpPr>
        <p:sp>
          <p:nvSpPr>
            <p:cNvPr id="1048680" name="Freeform 3"/>
            <p:cNvSpPr/>
            <p:nvPr/>
          </p:nvSpPr>
          <p:spPr>
            <a:xfrm>
              <a:off x="0" y="0"/>
              <a:ext cx="13022835" cy="9753600"/>
            </a:xfrm>
            <a:custGeom>
              <a:avLst/>
              <a:gdLst/>
              <a:ahLst/>
              <a:cxnLst/>
              <a:rect l="l" t="t" r="r" b="b"/>
              <a:pathLst>
                <a:path w="13022835" h="9753600">
                  <a:moveTo>
                    <a:pt x="0" y="0"/>
                  </a:moveTo>
                  <a:lnTo>
                    <a:pt x="13022835" y="0"/>
                  </a:lnTo>
                  <a:lnTo>
                    <a:pt x="13022835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t="-69" b="-69"/>
              </a:stretch>
            </a:blipFill>
          </p:spPr>
        </p:sp>
      </p:grpSp>
      <p:grpSp>
        <p:nvGrpSpPr>
          <p:cNvPr id="114" name="Group 4"/>
          <p:cNvGrpSpPr>
            <a:grpSpLocks noChangeAspect="1"/>
          </p:cNvGrpSpPr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1048681" name="Freeform 5" descr="C:\Users\macharia\Pictures\AIRetouch_20251009_072236900.jpg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86248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extBox 2"/>
          <p:cNvSpPr txBox="1"/>
          <p:nvPr/>
        </p:nvSpPr>
        <p:spPr>
          <a:xfrm>
            <a:off x="3200400" y="1032891"/>
            <a:ext cx="5924550" cy="69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5130"/>
              </a:lnSpc>
            </a:pPr>
            <a:r>
              <a:rPr lang="en-US" sz="51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DISCUSSION</a:t>
            </a:r>
            <a:endParaRPr lang="en-US" sz="51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16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683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684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117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685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686" name="TextBox 8"/>
          <p:cNvSpPr txBox="1"/>
          <p:nvPr/>
        </p:nvSpPr>
        <p:spPr>
          <a:xfrm>
            <a:off x="4352861" y="1816201"/>
            <a:ext cx="4890332" cy="38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informant gave a history of T.N.M inhaling a foreign body prior to the set of events.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clear pattern of Chock-cough-wheeze was evident.[5]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Physical examination revealed rhonci on examination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diagnosis of aspiration pneumonia was made.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100"/>
              </a:lnSpc>
            </a:pP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extBox 2"/>
          <p:cNvSpPr txBox="1"/>
          <p:nvPr/>
        </p:nvSpPr>
        <p:spPr>
          <a:xfrm>
            <a:off x="3200400" y="1023366"/>
            <a:ext cx="5924550" cy="6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DISCUSSION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19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688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689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120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690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691" name="TextBox 8"/>
          <p:cNvSpPr txBox="1"/>
          <p:nvPr/>
        </p:nvSpPr>
        <p:spPr>
          <a:xfrm>
            <a:off x="4455697" y="1631674"/>
            <a:ext cx="4429125" cy="5058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 x-ray chest done had nothing abnormal detected.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Treatment by nebulization commenced.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By definition , aspiration is where there are inhaled liquids or food,[5]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By contrast, inhaled foreign body is when a physical object is breathed into the lungs.[5]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is a thin line between these diagnoses.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100"/>
              </a:lnSpc>
            </a:pP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extBox 2"/>
          <p:cNvSpPr txBox="1"/>
          <p:nvPr/>
        </p:nvSpPr>
        <p:spPr>
          <a:xfrm>
            <a:off x="3200400" y="1032891"/>
            <a:ext cx="5924550" cy="69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5130"/>
              </a:lnSpc>
            </a:pPr>
            <a:r>
              <a:rPr lang="en-US" sz="51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DISCUSSION</a:t>
            </a:r>
            <a:endParaRPr lang="en-US" sz="51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22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693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694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123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695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696" name="TextBox 8"/>
          <p:cNvSpPr txBox="1"/>
          <p:nvPr/>
        </p:nvSpPr>
        <p:spPr>
          <a:xfrm>
            <a:off x="4592955" y="1995559"/>
            <a:ext cx="4429125" cy="468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was a witnessed event, as the mother had a clear recollection of the events.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Mother’s history is crucial in pediatric practice.[10]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It provides the context for symptoms , informing treatment decisions and guiding preventive care.[10]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70% of pediatric diagnosis comes from history[10].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240"/>
              </a:lnSpc>
            </a:pP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extBox 2"/>
          <p:cNvSpPr txBox="1"/>
          <p:nvPr/>
        </p:nvSpPr>
        <p:spPr>
          <a:xfrm>
            <a:off x="685800" y="1213866"/>
            <a:ext cx="5924550" cy="6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0097B2"/>
                </a:solidFill>
                <a:latin typeface="Aleo Bold"/>
                <a:ea typeface="Aleo Bold"/>
                <a:cs typeface="Aleo Bold"/>
                <a:sym typeface="Aleo Bold"/>
              </a:rPr>
              <a:t>DISCUSSION</a:t>
            </a:r>
            <a:endParaRPr lang="en-US" sz="4830" b="1">
              <a:solidFill>
                <a:srgbClr val="0097B2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25" name="Group 3"/>
          <p:cNvGrpSpPr>
            <a:grpSpLocks noChangeAspect="1"/>
          </p:cNvGrpSpPr>
          <p:nvPr/>
        </p:nvGrpSpPr>
        <p:grpSpPr>
          <a:xfrm>
            <a:off x="7943850" y="-590550"/>
            <a:ext cx="3325220" cy="3325220"/>
            <a:chOff x="0" y="0"/>
            <a:chExt cx="6350000" cy="6350000"/>
          </a:xfrm>
        </p:grpSpPr>
        <p:sp>
          <p:nvSpPr>
            <p:cNvPr id="1048698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26" name="Group 5"/>
          <p:cNvGrpSpPr/>
          <p:nvPr/>
        </p:nvGrpSpPr>
        <p:grpSpPr>
          <a:xfrm>
            <a:off x="6134100" y="1924050"/>
            <a:ext cx="5733986" cy="5733986"/>
            <a:chOff x="0" y="0"/>
            <a:chExt cx="6350000" cy="6349975"/>
          </a:xfrm>
        </p:grpSpPr>
        <p:sp>
          <p:nvSpPr>
            <p:cNvPr id="1048699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t="-16629" b="-16629"/>
              </a:stretch>
            </a:blipFill>
          </p:spPr>
        </p:sp>
      </p:grpSp>
      <p:sp>
        <p:nvSpPr>
          <p:cNvPr id="1048700" name="Freeform 7"/>
          <p:cNvSpPr/>
          <p:nvPr/>
        </p:nvSpPr>
        <p:spPr>
          <a:xfrm>
            <a:off x="6838950" y="676275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" r="-271"/>
            </a:stretch>
          </a:blipFill>
        </p:spPr>
      </p:sp>
      <p:sp>
        <p:nvSpPr>
          <p:cNvPr id="1048701" name="TextBox 8"/>
          <p:cNvSpPr txBox="1"/>
          <p:nvPr/>
        </p:nvSpPr>
        <p:spPr>
          <a:xfrm>
            <a:off x="526539" y="1885950"/>
            <a:ext cx="5159369" cy="466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477520" lvl="1" indent="-23876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great reliance is placed on the mother’s history.[10]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77520" lvl="1" indent="-23876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Physical examination helps to narrow the differential diagnosis.[10]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77520" lvl="1" indent="-23876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It helps to improve diagnosis from 70% to 90%[10]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77520" lvl="1" indent="-23876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It is cost effective.[10]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77520" lvl="1" indent="-23876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X-ray as a modality for investigations where radiolucent inhaled FBs is involved: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100"/>
              </a:lnSpc>
            </a:pP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extBox 2"/>
          <p:cNvSpPr txBox="1"/>
          <p:nvPr/>
        </p:nvSpPr>
        <p:spPr>
          <a:xfrm>
            <a:off x="685800" y="1213866"/>
            <a:ext cx="5924550" cy="6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0097B2"/>
                </a:solidFill>
                <a:latin typeface="Aleo Bold"/>
                <a:ea typeface="Aleo Bold"/>
                <a:cs typeface="Aleo Bold"/>
                <a:sym typeface="Aleo Bold"/>
              </a:rPr>
              <a:t>DISCUSSION</a:t>
            </a:r>
            <a:endParaRPr lang="en-US" sz="4830" b="1">
              <a:solidFill>
                <a:srgbClr val="0097B2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28" name="Group 3"/>
          <p:cNvGrpSpPr>
            <a:grpSpLocks noChangeAspect="1"/>
          </p:cNvGrpSpPr>
          <p:nvPr/>
        </p:nvGrpSpPr>
        <p:grpSpPr>
          <a:xfrm>
            <a:off x="7943850" y="-590550"/>
            <a:ext cx="3325220" cy="3325220"/>
            <a:chOff x="0" y="0"/>
            <a:chExt cx="6350000" cy="6350000"/>
          </a:xfrm>
        </p:grpSpPr>
        <p:sp>
          <p:nvSpPr>
            <p:cNvPr id="1048703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29" name="Group 5"/>
          <p:cNvGrpSpPr/>
          <p:nvPr/>
        </p:nvGrpSpPr>
        <p:grpSpPr>
          <a:xfrm>
            <a:off x="6134100" y="1924050"/>
            <a:ext cx="5733986" cy="5733986"/>
            <a:chOff x="0" y="0"/>
            <a:chExt cx="6350000" cy="6349975"/>
          </a:xfrm>
        </p:grpSpPr>
        <p:sp>
          <p:nvSpPr>
            <p:cNvPr id="1048704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t="-16629" b="-16629"/>
              </a:stretch>
            </a:blipFill>
          </p:spPr>
        </p:sp>
      </p:grpSp>
      <p:sp>
        <p:nvSpPr>
          <p:cNvPr id="1048705" name="Freeform 7"/>
          <p:cNvSpPr/>
          <p:nvPr/>
        </p:nvSpPr>
        <p:spPr>
          <a:xfrm>
            <a:off x="6838950" y="676275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" r="-271"/>
            </a:stretch>
          </a:blipFill>
        </p:spPr>
      </p:sp>
      <p:sp>
        <p:nvSpPr>
          <p:cNvPr id="1048706" name="TextBox 8"/>
          <p:cNvSpPr txBox="1"/>
          <p:nvPr/>
        </p:nvSpPr>
        <p:spPr>
          <a:xfrm>
            <a:off x="731520" y="1885950"/>
            <a:ext cx="5031256" cy="444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Need to be requested with the effect of Fb on lung function in mind.[5]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Needs the radiographer to capture inhalation phase to demonstrate lung inflation due to “ball valve effect”[5]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Needs to be interpreted on the effect of FB rather than FB itself.[5]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Its failure rate of 24% needs to be borne in our mind,[6]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60"/>
              </a:lnSpc>
            </a:pP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extBox 2"/>
          <p:cNvSpPr txBox="1"/>
          <p:nvPr/>
        </p:nvSpPr>
        <p:spPr>
          <a:xfrm>
            <a:off x="3200400" y="1023366"/>
            <a:ext cx="5924550" cy="6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DISCUSSION 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31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708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709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132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710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711" name="TextBox 8"/>
          <p:cNvSpPr txBox="1"/>
          <p:nvPr/>
        </p:nvSpPr>
        <p:spPr>
          <a:xfrm>
            <a:off x="4592955" y="1612624"/>
            <a:ext cx="4429125" cy="532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381635" lvl="1" indent="-191135" algn="l">
              <a:lnSpc>
                <a:spcPts val="3240"/>
              </a:lnSpc>
              <a:buFont typeface="Arial" panose="020B0604020202090204"/>
              <a:buChar char="•"/>
            </a:pPr>
            <a:r>
              <a:rPr lang="en-US" sz="2315" spc="6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CT scan-needs 3D as a proper ordering.</a:t>
            </a:r>
            <a:endParaRPr lang="en-US" sz="2315" spc="6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81635" lvl="1" indent="-191135" algn="l">
              <a:lnSpc>
                <a:spcPts val="3240"/>
              </a:lnSpc>
              <a:buFont typeface="Arial" panose="020B0604020202090204"/>
              <a:buChar char="•"/>
            </a:pPr>
            <a:r>
              <a:rPr lang="en-US" sz="2315" spc="6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It is 91% effective.[6]</a:t>
            </a:r>
            <a:endParaRPr lang="en-US" sz="2315" spc="6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81635" lvl="1" indent="-191135" algn="l">
              <a:lnSpc>
                <a:spcPts val="3240"/>
              </a:lnSpc>
              <a:buFont typeface="Arial" panose="020B0604020202090204"/>
              <a:buChar char="•"/>
            </a:pPr>
            <a:r>
              <a:rPr lang="en-US" sz="2315" spc="6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MRI-Needs a T1 weighted image. It cannot detect the” artifact” of a foreign body that has no magnetic field like a macadamia cotyledon.[6]</a:t>
            </a:r>
            <a:endParaRPr lang="en-US" sz="2315" spc="6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81635" lvl="1" indent="-191135" algn="l">
              <a:lnSpc>
                <a:spcPts val="3240"/>
              </a:lnSpc>
              <a:buFont typeface="Arial" panose="020B0604020202090204"/>
              <a:buChar char="•"/>
            </a:pPr>
            <a:r>
              <a:rPr lang="en-US" sz="2315" spc="6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Jackson’s dictum on the role of bronchoscopy in inhaled FB is useful.[1]</a:t>
            </a:r>
            <a:endParaRPr lang="en-US" sz="2315" spc="6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240"/>
              </a:lnSpc>
            </a:pPr>
            <a:endParaRPr lang="en-US" sz="2315" spc="6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extBox 2"/>
          <p:cNvSpPr txBox="1"/>
          <p:nvPr/>
        </p:nvSpPr>
        <p:spPr>
          <a:xfrm>
            <a:off x="2854495" y="280311"/>
            <a:ext cx="6552304" cy="1255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LEARNING POINTS/CONCLUSION 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34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713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714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135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715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716" name="TextBox 8"/>
          <p:cNvSpPr txBox="1"/>
          <p:nvPr/>
        </p:nvSpPr>
        <p:spPr>
          <a:xfrm>
            <a:off x="4352861" y="1720283"/>
            <a:ext cx="4967199" cy="4502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3240"/>
              </a:lnSpc>
            </a:pPr>
            <a:r>
              <a:rPr lang="en-US" sz="2315" spc="6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There is need to:</a:t>
            </a:r>
            <a:endParaRPr lang="en-US" sz="2315" spc="6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81635" lvl="1" indent="-191135" algn="l">
              <a:lnSpc>
                <a:spcPts val="3240"/>
              </a:lnSpc>
              <a:buFont typeface="Arial" panose="020B0604020202090204"/>
              <a:buChar char="•"/>
            </a:pPr>
            <a:r>
              <a:rPr lang="en-US" sz="2315" spc="6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 aware about the crucial nature of mother’s history/any medical history.</a:t>
            </a:r>
            <a:endParaRPr lang="en-US" sz="2315" spc="6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81635" lvl="1" indent="-191135" algn="l">
              <a:lnSpc>
                <a:spcPts val="3240"/>
              </a:lnSpc>
              <a:buFont typeface="Arial" panose="020B0604020202090204"/>
              <a:buChar char="•"/>
            </a:pPr>
            <a:r>
              <a:rPr lang="en-US" sz="2315" spc="6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Need to be aware of specific disease patterns during presentation.( a doctor only sees what he/she knows)</a:t>
            </a:r>
            <a:endParaRPr lang="en-US" sz="2315" spc="6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81635" lvl="1" indent="-191135" algn="l">
              <a:lnSpc>
                <a:spcPts val="3240"/>
              </a:lnSpc>
              <a:buFont typeface="Arial" panose="020B0604020202090204"/>
              <a:buChar char="•"/>
            </a:pPr>
            <a:r>
              <a:rPr lang="en-US" sz="2315" spc="6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 aware that investigations have their own failure rates.</a:t>
            </a:r>
            <a:endParaRPr lang="en-US" sz="2315" spc="6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240"/>
              </a:lnSpc>
            </a:pPr>
            <a:endParaRPr lang="en-US" sz="2315" spc="6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extBox 2"/>
          <p:cNvSpPr txBox="1"/>
          <p:nvPr/>
        </p:nvSpPr>
        <p:spPr>
          <a:xfrm>
            <a:off x="3200400" y="1023366"/>
            <a:ext cx="5924550" cy="6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LEARNING POINTS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37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718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719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138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720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721" name="TextBox 8"/>
          <p:cNvSpPr txBox="1"/>
          <p:nvPr/>
        </p:nvSpPr>
        <p:spPr>
          <a:xfrm>
            <a:off x="4442885" y="1752145"/>
            <a:ext cx="4429125" cy="466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Importance of holding a high index of suspicion in an emergency situation.-ability to make quick and solid decisions.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Communicate and share feedback with colleagues to increase competence in medical/surgical practice.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65125" lvl="1" indent="-182880" algn="l">
              <a:lnSpc>
                <a:spcPts val="3100"/>
              </a:lnSpc>
              <a:buFont typeface="Arial" panose="020B0604020202090204"/>
              <a:buChar char="•"/>
            </a:pPr>
            <a:r>
              <a:rPr lang="en-US" sz="2215" spc="6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Radiographic findings do not rule out the presence of a foreign body.[5]</a:t>
            </a: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100"/>
              </a:lnSpc>
            </a:pPr>
            <a:endParaRPr lang="en-US" sz="2215" spc="6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2"/>
          <p:cNvSpPr txBox="1"/>
          <p:nvPr/>
        </p:nvSpPr>
        <p:spPr>
          <a:xfrm>
            <a:off x="2799068" y="313068"/>
            <a:ext cx="6954532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925"/>
              </a:lnSpc>
            </a:pPr>
            <a:r>
              <a:rPr lang="en-US" sz="4925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ABREVIATIONS AND THEIR MEANINGS</a:t>
            </a:r>
            <a:endParaRPr lang="en-US" sz="4925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57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596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597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58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598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599" name="TextBox 8"/>
          <p:cNvSpPr txBox="1"/>
          <p:nvPr/>
        </p:nvSpPr>
        <p:spPr>
          <a:xfrm>
            <a:off x="4496658" y="1747257"/>
            <a:ext cx="4905699" cy="544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459740" lvl="1" indent="-229870" algn="l">
              <a:lnSpc>
                <a:spcPts val="3895"/>
              </a:lnSpc>
              <a:buFont typeface="Arial" panose="020B0604020202090204"/>
              <a:buChar char="•"/>
            </a:pPr>
            <a:r>
              <a:rPr lang="en-US" sz="2785" spc="8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ENT-EAR,NOSE AND THROAT</a:t>
            </a:r>
            <a:endParaRPr lang="en-US" sz="2785" spc="8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9740" lvl="1" indent="-229870" algn="l">
              <a:lnSpc>
                <a:spcPts val="3895"/>
              </a:lnSpc>
              <a:buFont typeface="Arial" panose="020B0604020202090204"/>
              <a:buChar char="•"/>
            </a:pPr>
            <a:r>
              <a:rPr lang="en-US" sz="2785" spc="8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KNH-KENYATTA NATIONAL HOSPITAL</a:t>
            </a:r>
            <a:endParaRPr lang="en-US" sz="2785" spc="8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9740" lvl="1" indent="-229870" algn="l">
              <a:lnSpc>
                <a:spcPts val="3895"/>
              </a:lnSpc>
              <a:buFont typeface="Arial" panose="020B0604020202090204"/>
              <a:buChar char="•"/>
            </a:pPr>
            <a:r>
              <a:rPr lang="en-US" sz="2785" spc="8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KCH-KERUGOYA COUNTY HOSPITAL</a:t>
            </a:r>
            <a:endParaRPr lang="en-US" sz="2785" spc="8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9740" lvl="1" indent="-229870" algn="l">
              <a:lnSpc>
                <a:spcPts val="3895"/>
              </a:lnSpc>
              <a:buFont typeface="Arial" panose="020B0604020202090204"/>
              <a:buChar char="•"/>
            </a:pPr>
            <a:r>
              <a:rPr lang="en-US" sz="2785" spc="8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PCP- PRIMARY CARE PRACTITIONERS</a:t>
            </a:r>
            <a:endParaRPr lang="en-US" sz="2785" spc="8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9740" lvl="1" indent="-229870" algn="l">
              <a:lnSpc>
                <a:spcPts val="3895"/>
              </a:lnSpc>
              <a:buFont typeface="Arial" panose="020B0604020202090204"/>
              <a:buChar char="•"/>
            </a:pPr>
            <a:r>
              <a:rPr lang="en-US" sz="2785" spc="8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O/E-ON EXAMINATION</a:t>
            </a:r>
            <a:endParaRPr lang="en-US" sz="2785" spc="8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9740" lvl="1" indent="-229870" algn="l">
              <a:lnSpc>
                <a:spcPts val="3895"/>
              </a:lnSpc>
              <a:buFont typeface="Arial" panose="020B0604020202090204"/>
              <a:buChar char="•"/>
            </a:pPr>
            <a:r>
              <a:rPr lang="en-US" sz="2785" spc="8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L/E- LOCAL EXAMINATION</a:t>
            </a:r>
            <a:endParaRPr lang="en-US" sz="2785" spc="8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895"/>
              </a:lnSpc>
            </a:pPr>
            <a:endParaRPr lang="en-US" sz="2785" spc="8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extBox 2"/>
          <p:cNvSpPr txBox="1"/>
          <p:nvPr/>
        </p:nvSpPr>
        <p:spPr>
          <a:xfrm>
            <a:off x="248213" y="4313111"/>
            <a:ext cx="8053491" cy="714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ctr">
              <a:lnSpc>
                <a:spcPts val="5200"/>
              </a:lnSpc>
            </a:pPr>
            <a:r>
              <a:rPr lang="en-US" sz="520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LEARNING POINTS</a:t>
            </a:r>
            <a:endParaRPr lang="en-US" sz="520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40" name="Group 3"/>
          <p:cNvGrpSpPr>
            <a:grpSpLocks noChangeAspect="1"/>
          </p:cNvGrpSpPr>
          <p:nvPr/>
        </p:nvGrpSpPr>
        <p:grpSpPr>
          <a:xfrm>
            <a:off x="1933575" y="-723900"/>
            <a:ext cx="2543012" cy="2543012"/>
            <a:chOff x="0" y="0"/>
            <a:chExt cx="6350000" cy="6350000"/>
          </a:xfrm>
        </p:grpSpPr>
        <p:sp>
          <p:nvSpPr>
            <p:cNvPr id="1048723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141" name="Group 5"/>
          <p:cNvGrpSpPr/>
          <p:nvPr/>
        </p:nvGrpSpPr>
        <p:grpSpPr>
          <a:xfrm>
            <a:off x="3886200" y="-723900"/>
            <a:ext cx="4086192" cy="4086192"/>
            <a:chOff x="0" y="0"/>
            <a:chExt cx="6350000" cy="6349975"/>
          </a:xfrm>
        </p:grpSpPr>
        <p:sp>
          <p:nvSpPr>
            <p:cNvPr id="1048724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t="-16666" b="-16666"/>
              </a:stretch>
            </a:blipFill>
          </p:spPr>
        </p:sp>
      </p:grpSp>
      <p:sp>
        <p:nvSpPr>
          <p:cNvPr id="1048725" name="TextBox 7"/>
          <p:cNvSpPr txBox="1"/>
          <p:nvPr/>
        </p:nvSpPr>
        <p:spPr>
          <a:xfrm>
            <a:off x="885825" y="5163947"/>
            <a:ext cx="7415879" cy="1226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3235"/>
              </a:lnSpc>
            </a:pPr>
            <a:r>
              <a:rPr lang="en-US" sz="2310" spc="6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Bronchoscopy should be performed on children in whom a chocking event has been witnessed even in cases of normal radiological and clinical findings.[9]</a:t>
            </a:r>
            <a:endParaRPr lang="en-US" sz="2310" spc="6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142" name="Group 8"/>
          <p:cNvGrpSpPr/>
          <p:nvPr/>
        </p:nvGrpSpPr>
        <p:grpSpPr>
          <a:xfrm>
            <a:off x="1590675" y="533400"/>
            <a:ext cx="3229414" cy="3229414"/>
            <a:chOff x="0" y="0"/>
            <a:chExt cx="6350000" cy="6349975"/>
          </a:xfrm>
        </p:grpSpPr>
        <p:sp>
          <p:nvSpPr>
            <p:cNvPr id="1048726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29" b="-16629"/>
              </a:stretch>
            </a:blipFill>
          </p:spPr>
        </p:sp>
      </p:grpSp>
      <p:sp>
        <p:nvSpPr>
          <p:cNvPr id="1048727" name="Freeform 10"/>
          <p:cNvSpPr/>
          <p:nvPr/>
        </p:nvSpPr>
        <p:spPr>
          <a:xfrm>
            <a:off x="-1009650" y="-876300"/>
            <a:ext cx="3515894" cy="3515894"/>
          </a:xfrm>
          <a:custGeom>
            <a:avLst/>
            <a:gdLst/>
            <a:ahLst/>
            <a:cxnLst/>
            <a:rect l="l" t="t" r="r" b="b"/>
            <a:pathLst>
              <a:path w="3515894" h="3515894">
                <a:moveTo>
                  <a:pt x="0" y="0"/>
                </a:moveTo>
                <a:lnTo>
                  <a:pt x="3515894" y="0"/>
                </a:lnTo>
                <a:lnTo>
                  <a:pt x="3515894" y="3515894"/>
                </a:lnTo>
                <a:lnTo>
                  <a:pt x="0" y="3515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1" r="-271"/>
            </a:stretch>
          </a:blipFill>
        </p:spPr>
      </p:sp>
      <p:sp>
        <p:nvSpPr>
          <p:cNvPr id="1048728" name="Freeform 11"/>
          <p:cNvSpPr/>
          <p:nvPr/>
        </p:nvSpPr>
        <p:spPr>
          <a:xfrm>
            <a:off x="6829425" y="-609600"/>
            <a:ext cx="3515894" cy="3515894"/>
          </a:xfrm>
          <a:custGeom>
            <a:avLst/>
            <a:gdLst/>
            <a:ahLst/>
            <a:cxnLst/>
            <a:rect l="l" t="t" r="r" b="b"/>
            <a:pathLst>
              <a:path w="3515894" h="3515894">
                <a:moveTo>
                  <a:pt x="0" y="0"/>
                </a:moveTo>
                <a:lnTo>
                  <a:pt x="3515894" y="0"/>
                </a:lnTo>
                <a:lnTo>
                  <a:pt x="3515894" y="3515894"/>
                </a:lnTo>
                <a:lnTo>
                  <a:pt x="0" y="351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1" r="-271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2"/>
          <p:cNvGrpSpPr>
            <a:grpSpLocks noChangeAspect="1"/>
          </p:cNvGrpSpPr>
          <p:nvPr/>
        </p:nvGrpSpPr>
        <p:grpSpPr>
          <a:xfrm>
            <a:off x="0" y="0"/>
            <a:ext cx="9767147" cy="7315200"/>
            <a:chOff x="0" y="0"/>
            <a:chExt cx="13022862" cy="9753600"/>
          </a:xfrm>
        </p:grpSpPr>
        <p:sp>
          <p:nvSpPr>
            <p:cNvPr id="1048729" name="Freeform 3"/>
            <p:cNvSpPr/>
            <p:nvPr/>
          </p:nvSpPr>
          <p:spPr>
            <a:xfrm>
              <a:off x="0" y="0"/>
              <a:ext cx="13022835" cy="9753600"/>
            </a:xfrm>
            <a:custGeom>
              <a:avLst/>
              <a:gdLst/>
              <a:ahLst/>
              <a:cxnLst/>
              <a:rect l="l" t="t" r="r" b="b"/>
              <a:pathLst>
                <a:path w="13022835" h="9753600">
                  <a:moveTo>
                    <a:pt x="0" y="0"/>
                  </a:moveTo>
                  <a:lnTo>
                    <a:pt x="13022835" y="0"/>
                  </a:lnTo>
                  <a:lnTo>
                    <a:pt x="13022835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t="-69" b="-69"/>
              </a:stretch>
            </a:blipFill>
          </p:spPr>
        </p:sp>
      </p:grpSp>
      <p:grpSp>
        <p:nvGrpSpPr>
          <p:cNvPr id="145" name="Group 4"/>
          <p:cNvGrpSpPr/>
          <p:nvPr/>
        </p:nvGrpSpPr>
        <p:grpSpPr>
          <a:xfrm>
            <a:off x="487680" y="203200"/>
            <a:ext cx="8778240" cy="621454"/>
            <a:chOff x="0" y="0"/>
            <a:chExt cx="11704320" cy="828605"/>
          </a:xfrm>
        </p:grpSpPr>
        <p:sp>
          <p:nvSpPr>
            <p:cNvPr id="1048730" name="Freeform 5"/>
            <p:cNvSpPr/>
            <p:nvPr/>
          </p:nvSpPr>
          <p:spPr>
            <a:xfrm>
              <a:off x="0" y="0"/>
              <a:ext cx="11704320" cy="828605"/>
            </a:xfrm>
            <a:custGeom>
              <a:avLst/>
              <a:gdLst/>
              <a:ahLst/>
              <a:cxnLst/>
              <a:rect l="l" t="t" r="r" b="b"/>
              <a:pathLst>
                <a:path w="11704320" h="828605">
                  <a:moveTo>
                    <a:pt x="0" y="0"/>
                  </a:moveTo>
                  <a:lnTo>
                    <a:pt x="11704320" y="0"/>
                  </a:lnTo>
                  <a:lnTo>
                    <a:pt x="11704320" y="828605"/>
                  </a:lnTo>
                  <a:lnTo>
                    <a:pt x="0" y="8286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48731" name="TextBox 6"/>
            <p:cNvSpPr txBox="1"/>
            <p:nvPr/>
          </p:nvSpPr>
          <p:spPr>
            <a:xfrm>
              <a:off x="0" y="-28575"/>
              <a:ext cx="11704320" cy="857180"/>
            </a:xfrm>
            <a:prstGeom prst="rect">
              <a:avLst/>
            </a:prstGeom>
          </p:spPr>
          <p:txBody>
            <a:bodyPr lIns="0" tIns="0" rIns="0" bIns="0" rtlCol="0" anchor="ctr"/>
            <a:p>
              <a:pPr algn="l">
                <a:lnSpc>
                  <a:spcPts val="4610"/>
                </a:lnSpc>
              </a:pPr>
              <a:r>
                <a:rPr lang="en-US" sz="3840" b="1">
                  <a:solidFill>
                    <a:srgbClr val="000000"/>
                  </a:solidFill>
                  <a:latin typeface="Arial Bold" panose="020B0604020202090204"/>
                  <a:ea typeface="Arial Bold" panose="020B0604020202090204"/>
                  <a:cs typeface="Arial Bold" panose="020B0604020202090204"/>
                  <a:sym typeface="Arial Bold" panose="020B0604020202090204"/>
                </a:rPr>
                <a:t>CONSENT </a:t>
              </a:r>
              <a:endParaRPr lang="en-US" sz="3840" b="1">
                <a:solidFill>
                  <a:srgbClr val="000000"/>
                </a:solidFill>
                <a:latin typeface="Arial Bold" panose="020B0604020202090204"/>
                <a:ea typeface="Arial Bold" panose="020B0604020202090204"/>
                <a:cs typeface="Arial Bold" panose="020B0604020202090204"/>
                <a:sym typeface="Arial Bold" panose="020B0604020202090204"/>
              </a:endParaRPr>
            </a:p>
          </p:txBody>
        </p:sp>
      </p:grpSp>
      <p:grpSp>
        <p:nvGrpSpPr>
          <p:cNvPr id="146" name="Group 7"/>
          <p:cNvGrpSpPr>
            <a:grpSpLocks noChangeAspect="1"/>
          </p:cNvGrpSpPr>
          <p:nvPr/>
        </p:nvGrpSpPr>
        <p:grpSpPr>
          <a:xfrm>
            <a:off x="0" y="1219200"/>
            <a:ext cx="9753600" cy="6096000"/>
            <a:chOff x="0" y="0"/>
            <a:chExt cx="13004800" cy="8128000"/>
          </a:xfrm>
        </p:grpSpPr>
        <p:sp>
          <p:nvSpPr>
            <p:cNvPr id="1048732" name="Freeform 8" descr="C:\Users\macharia\Pictures\AIRetouch_20251009_072640468.jpg"/>
            <p:cNvSpPr/>
            <p:nvPr/>
          </p:nvSpPr>
          <p:spPr>
            <a:xfrm>
              <a:off x="0" y="0"/>
              <a:ext cx="13004800" cy="8128000"/>
            </a:xfrm>
            <a:custGeom>
              <a:avLst/>
              <a:gdLst/>
              <a:ahLst/>
              <a:cxnLst/>
              <a:rect l="l" t="t" r="r" b="b"/>
              <a:pathLst>
                <a:path w="13004800" h="8128000">
                  <a:moveTo>
                    <a:pt x="0" y="0"/>
                  </a:moveTo>
                  <a:lnTo>
                    <a:pt x="13004800" y="0"/>
                  </a:lnTo>
                  <a:lnTo>
                    <a:pt x="13004800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extBox 2"/>
          <p:cNvSpPr txBox="1"/>
          <p:nvPr/>
        </p:nvSpPr>
        <p:spPr>
          <a:xfrm>
            <a:off x="395151" y="451178"/>
            <a:ext cx="6937045" cy="633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35"/>
              </a:lnSpc>
            </a:pPr>
            <a:r>
              <a:rPr lang="en-US" sz="4735" b="1">
                <a:solidFill>
                  <a:srgbClr val="0097B2"/>
                </a:solidFill>
                <a:latin typeface="Aleo Bold"/>
                <a:ea typeface="Aleo Bold"/>
                <a:cs typeface="Aleo Bold"/>
                <a:sym typeface="Aleo Bold"/>
              </a:rPr>
              <a:t>ACKNOWLEGDEMENTS</a:t>
            </a:r>
            <a:endParaRPr lang="en-US" sz="4735" b="1">
              <a:solidFill>
                <a:srgbClr val="0097B2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48" name="Group 3"/>
          <p:cNvGrpSpPr>
            <a:grpSpLocks noChangeAspect="1"/>
          </p:cNvGrpSpPr>
          <p:nvPr/>
        </p:nvGrpSpPr>
        <p:grpSpPr>
          <a:xfrm>
            <a:off x="7943850" y="-590550"/>
            <a:ext cx="3325220" cy="3325220"/>
            <a:chOff x="0" y="0"/>
            <a:chExt cx="6350000" cy="6350000"/>
          </a:xfrm>
        </p:grpSpPr>
        <p:sp>
          <p:nvSpPr>
            <p:cNvPr id="1048734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49" name="Group 5"/>
          <p:cNvGrpSpPr/>
          <p:nvPr/>
        </p:nvGrpSpPr>
        <p:grpSpPr>
          <a:xfrm>
            <a:off x="6134100" y="1924050"/>
            <a:ext cx="5733986" cy="5733986"/>
            <a:chOff x="0" y="0"/>
            <a:chExt cx="6350000" cy="6349975"/>
          </a:xfrm>
        </p:grpSpPr>
        <p:sp>
          <p:nvSpPr>
            <p:cNvPr id="1048735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t="-16629" b="-16629"/>
              </a:stretch>
            </a:blipFill>
          </p:spPr>
        </p:sp>
      </p:grpSp>
      <p:sp>
        <p:nvSpPr>
          <p:cNvPr id="1048736" name="Freeform 7"/>
          <p:cNvSpPr/>
          <p:nvPr/>
        </p:nvSpPr>
        <p:spPr>
          <a:xfrm>
            <a:off x="6838950" y="676275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" r="-271"/>
            </a:stretch>
          </a:blipFill>
        </p:spPr>
      </p:sp>
      <p:sp>
        <p:nvSpPr>
          <p:cNvPr id="1048737" name="TextBox 8"/>
          <p:cNvSpPr txBox="1"/>
          <p:nvPr/>
        </p:nvSpPr>
        <p:spPr>
          <a:xfrm>
            <a:off x="395151" y="1301381"/>
            <a:ext cx="5370776" cy="465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3725"/>
              </a:lnSpc>
            </a:pPr>
            <a:r>
              <a:rPr lang="en-US" sz="2660" spc="7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study was supported by Dr. S.Warui,head and neck surgeon Nyeri level V hospital,Nyeri county,for whom I am forever grateful,Mr. Ahmednasir H. Who mentored me through out the study and Mr. Mose a practicing ENT clinician at KNH for burning the midnight oil to make it a success.</a:t>
            </a:r>
            <a:endParaRPr lang="en-US" sz="2660" spc="7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extBox 2"/>
          <p:cNvSpPr txBox="1"/>
          <p:nvPr/>
        </p:nvSpPr>
        <p:spPr>
          <a:xfrm>
            <a:off x="1481638" y="1960436"/>
            <a:ext cx="8014716" cy="104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ctr">
              <a:lnSpc>
                <a:spcPts val="8070"/>
              </a:lnSpc>
            </a:pPr>
            <a:r>
              <a:rPr lang="en-US" sz="6780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DECLARATION</a:t>
            </a:r>
            <a:endParaRPr lang="en-US" sz="6780" b="1">
              <a:solidFill>
                <a:srgbClr val="000000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sp>
        <p:nvSpPr>
          <p:cNvPr id="1048739" name="Freeform 3"/>
          <p:cNvSpPr/>
          <p:nvPr/>
        </p:nvSpPr>
        <p:spPr>
          <a:xfrm>
            <a:off x="-397948" y="-433579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3086100" h="3086100">
                <a:moveTo>
                  <a:pt x="0" y="0"/>
                </a:moveTo>
                <a:lnTo>
                  <a:pt x="3086100" y="0"/>
                </a:lnTo>
                <a:lnTo>
                  <a:pt x="30861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151" name="Group 4"/>
          <p:cNvGrpSpPr>
            <a:grpSpLocks noChangeAspect="1"/>
          </p:cNvGrpSpPr>
          <p:nvPr/>
        </p:nvGrpSpPr>
        <p:grpSpPr>
          <a:xfrm>
            <a:off x="6991350" y="5791200"/>
            <a:ext cx="2505004" cy="2505004"/>
            <a:chOff x="0" y="0"/>
            <a:chExt cx="6350000" cy="6350000"/>
          </a:xfrm>
        </p:grpSpPr>
        <p:sp>
          <p:nvSpPr>
            <p:cNvPr id="1048740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sp>
        <p:nvSpPr>
          <p:cNvPr id="1048741" name="TextBox 6"/>
          <p:cNvSpPr txBox="1"/>
          <p:nvPr/>
        </p:nvSpPr>
        <p:spPr>
          <a:xfrm>
            <a:off x="2554544" y="3208073"/>
            <a:ext cx="4958685" cy="105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ctr">
              <a:lnSpc>
                <a:spcPts val="4270"/>
              </a:lnSpc>
            </a:pPr>
            <a:r>
              <a:rPr lang="en-US" sz="3050" spc="91">
                <a:solidFill>
                  <a:srgbClr val="0097B2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is no conflict of interest</a:t>
            </a:r>
            <a:endParaRPr lang="en-US" sz="3050" spc="91">
              <a:solidFill>
                <a:srgbClr val="0097B2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048742" name="Freeform 7"/>
          <p:cNvSpPr/>
          <p:nvPr/>
        </p:nvSpPr>
        <p:spPr>
          <a:xfrm>
            <a:off x="8382000" y="42672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3086100" h="3086100">
                <a:moveTo>
                  <a:pt x="0" y="0"/>
                </a:moveTo>
                <a:lnTo>
                  <a:pt x="3086100" y="0"/>
                </a:lnTo>
                <a:lnTo>
                  <a:pt x="30861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extBox 2"/>
          <p:cNvSpPr txBox="1"/>
          <p:nvPr/>
        </p:nvSpPr>
        <p:spPr>
          <a:xfrm>
            <a:off x="3957459" y="817245"/>
            <a:ext cx="5924550" cy="6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REFERENCES 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53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744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745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154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746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747" name="TextBox 8"/>
          <p:cNvSpPr txBox="1"/>
          <p:nvPr/>
        </p:nvSpPr>
        <p:spPr>
          <a:xfrm>
            <a:off x="4352861" y="1547164"/>
            <a:ext cx="5133746" cy="5990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315595" lvl="1" indent="-158115" algn="l">
              <a:lnSpc>
                <a:spcPts val="2680"/>
              </a:lnSpc>
              <a:buFont typeface="Arial" panose="020B0604020202090204"/>
              <a:buChar char="•"/>
            </a:pPr>
            <a:r>
              <a:rPr lang="en-US" sz="1915" spc="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 Diseases of Ear,Nose&amp;Throat by Mohan Bansal 1ˢᵗ edition 2013,New Delhi,India.</a:t>
            </a:r>
            <a:endParaRPr lang="en-US" sz="1915" spc="5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15595" lvl="1" indent="-158115" algn="l">
              <a:lnSpc>
                <a:spcPts val="2680"/>
              </a:lnSpc>
              <a:buFont typeface="Arial" panose="020B0604020202090204"/>
              <a:buChar char="•"/>
            </a:pPr>
            <a:r>
              <a:rPr lang="en-US" sz="1915" spc="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2.Textbook of Ear,Nose and Throat diseases by Mohammed M et al 11ᵗʰ edition,2007,New Delhi,India. </a:t>
            </a:r>
            <a:endParaRPr lang="en-US" sz="1915" spc="5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15595" lvl="1" indent="-158115" algn="l">
              <a:lnSpc>
                <a:spcPts val="2680"/>
              </a:lnSpc>
              <a:buFont typeface="Arial" panose="020B0604020202090204"/>
              <a:buChar char="•"/>
            </a:pPr>
            <a:r>
              <a:rPr lang="en-US" sz="1915" spc="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 Otorhinolaryngology,Head and Neck surgery by Anniko et al ,1ˢᵗ edition 2010 Berlin Heidelberg,Germany.</a:t>
            </a:r>
            <a:endParaRPr lang="en-US" sz="1915" spc="5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15595" lvl="1" indent="-158115" algn="l">
              <a:lnSpc>
                <a:spcPts val="2680"/>
              </a:lnSpc>
              <a:buFont typeface="Arial" panose="020B0604020202090204"/>
              <a:buChar char="•"/>
            </a:pPr>
            <a:r>
              <a:rPr lang="en-US" sz="1915" spc="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4.Diseases of Ear,nose and Throat by Logan T,11ᵗʰ edition,2016, Chicago,USA.</a:t>
            </a:r>
            <a:endParaRPr lang="en-US" sz="1915" spc="5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15595" lvl="1" indent="-158115" algn="l">
              <a:lnSpc>
                <a:spcPts val="2680"/>
              </a:lnSpc>
              <a:buFont typeface="Arial" panose="020B0604020202090204"/>
              <a:buChar char="•"/>
            </a:pPr>
            <a:r>
              <a:rPr lang="en-US" sz="1915" spc="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5.Cummings Otolaryngology by Phelps et al,5ᵗʰ editionPhiladelphia,2010,USA.</a:t>
            </a:r>
            <a:endParaRPr lang="en-US" sz="1915" spc="5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15595" lvl="1" indent="-158115" algn="l">
              <a:lnSpc>
                <a:spcPts val="2680"/>
              </a:lnSpc>
              <a:buFont typeface="Arial" panose="020B0604020202090204"/>
              <a:buChar char="•"/>
            </a:pPr>
            <a:r>
              <a:rPr lang="en-US" sz="1915" spc="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6.Imaging Foreign Bodies:ingested,Aspirated and inserted.Annals of emergency medicine 66(6) : 570-582.e5. by Tseng et alnDecember2015.</a:t>
            </a:r>
            <a:endParaRPr lang="en-US" sz="1915" spc="5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15595" lvl="1" indent="-158115" algn="l">
              <a:lnSpc>
                <a:spcPts val="2680"/>
              </a:lnSpc>
              <a:buFont typeface="Arial" panose="020B0604020202090204"/>
              <a:buChar char="•"/>
            </a:pPr>
            <a:endParaRPr lang="en-US" sz="1915" spc="5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extBox 2"/>
          <p:cNvSpPr txBox="1"/>
          <p:nvPr/>
        </p:nvSpPr>
        <p:spPr>
          <a:xfrm>
            <a:off x="685800" y="1167310"/>
            <a:ext cx="5924550" cy="706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5230"/>
              </a:lnSpc>
            </a:pPr>
            <a:r>
              <a:rPr lang="en-US" sz="5230" b="1">
                <a:solidFill>
                  <a:srgbClr val="0097B2"/>
                </a:solidFill>
                <a:latin typeface="Aleo Bold"/>
                <a:ea typeface="Aleo Bold"/>
                <a:cs typeface="Aleo Bold"/>
                <a:sym typeface="Aleo Bold"/>
              </a:rPr>
              <a:t>REFERENCES</a:t>
            </a:r>
            <a:endParaRPr lang="en-US" sz="5230" b="1">
              <a:solidFill>
                <a:srgbClr val="0097B2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56" name="Group 3"/>
          <p:cNvGrpSpPr>
            <a:grpSpLocks noChangeAspect="1"/>
          </p:cNvGrpSpPr>
          <p:nvPr/>
        </p:nvGrpSpPr>
        <p:grpSpPr>
          <a:xfrm>
            <a:off x="7943850" y="-590550"/>
            <a:ext cx="3325220" cy="3325220"/>
            <a:chOff x="0" y="0"/>
            <a:chExt cx="6350000" cy="6350000"/>
          </a:xfrm>
        </p:grpSpPr>
        <p:sp>
          <p:nvSpPr>
            <p:cNvPr id="1048749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57" name="Group 5"/>
          <p:cNvGrpSpPr/>
          <p:nvPr/>
        </p:nvGrpSpPr>
        <p:grpSpPr>
          <a:xfrm>
            <a:off x="6134100" y="1924050"/>
            <a:ext cx="5733986" cy="5733986"/>
            <a:chOff x="0" y="0"/>
            <a:chExt cx="6350000" cy="6349975"/>
          </a:xfrm>
        </p:grpSpPr>
        <p:sp>
          <p:nvSpPr>
            <p:cNvPr id="1048750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t="-16629" b="-16629"/>
              </a:stretch>
            </a:blipFill>
          </p:spPr>
        </p:sp>
      </p:grpSp>
      <p:sp>
        <p:nvSpPr>
          <p:cNvPr id="1048751" name="Freeform 7"/>
          <p:cNvSpPr/>
          <p:nvPr/>
        </p:nvSpPr>
        <p:spPr>
          <a:xfrm>
            <a:off x="6838950" y="676275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" r="-271"/>
            </a:stretch>
          </a:blipFill>
        </p:spPr>
      </p:sp>
      <p:sp>
        <p:nvSpPr>
          <p:cNvPr id="1048752" name="TextBox 8"/>
          <p:cNvSpPr txBox="1"/>
          <p:nvPr/>
        </p:nvSpPr>
        <p:spPr>
          <a:xfrm>
            <a:off x="685800" y="1885950"/>
            <a:ext cx="4954388" cy="555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7. Updates on Foreign Body in ENT practice edited by Balwant SG. Article “current approach to Diagnosis and Treatment of Foreign Body in Otorhinolaryngology” submitted:24 of January 2024 by Dusan M et al.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8.Abdul et al DIFFICULT &amp; CHALLENGING FOREIGN BODIES IN ENT PRACTICE, journal of Bacha Khan Medical College 1(02) Page No. 41-46. https;//doi.org/10.69830/jbkmc.v1i02.68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60"/>
              </a:lnSpc>
            </a:pP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extBox 2"/>
          <p:cNvSpPr txBox="1"/>
          <p:nvPr/>
        </p:nvSpPr>
        <p:spPr>
          <a:xfrm>
            <a:off x="914400" y="4261866"/>
            <a:ext cx="7943850" cy="6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ctr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REFERENCES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159" name="Group 3"/>
          <p:cNvGrpSpPr>
            <a:grpSpLocks noChangeAspect="1"/>
          </p:cNvGrpSpPr>
          <p:nvPr/>
        </p:nvGrpSpPr>
        <p:grpSpPr>
          <a:xfrm>
            <a:off x="1933575" y="-723900"/>
            <a:ext cx="2543012" cy="2543012"/>
            <a:chOff x="0" y="0"/>
            <a:chExt cx="6350000" cy="6350000"/>
          </a:xfrm>
        </p:grpSpPr>
        <p:sp>
          <p:nvSpPr>
            <p:cNvPr id="1048754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160" name="Group 5"/>
          <p:cNvGrpSpPr/>
          <p:nvPr/>
        </p:nvGrpSpPr>
        <p:grpSpPr>
          <a:xfrm>
            <a:off x="3886200" y="-723900"/>
            <a:ext cx="4086192" cy="4086192"/>
            <a:chOff x="0" y="0"/>
            <a:chExt cx="6350000" cy="6349975"/>
          </a:xfrm>
        </p:grpSpPr>
        <p:sp>
          <p:nvSpPr>
            <p:cNvPr id="1048755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t="-16666" b="-16666"/>
              </a:stretch>
            </a:blipFill>
          </p:spPr>
        </p:sp>
      </p:grpSp>
      <p:sp>
        <p:nvSpPr>
          <p:cNvPr id="1048756" name="TextBox 7"/>
          <p:cNvSpPr txBox="1"/>
          <p:nvPr/>
        </p:nvSpPr>
        <p:spPr>
          <a:xfrm>
            <a:off x="1590675" y="4947042"/>
            <a:ext cx="6877805" cy="202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412115" lvl="1" indent="-206375" algn="l">
              <a:lnSpc>
                <a:spcPts val="2675"/>
              </a:lnSpc>
              <a:buFont typeface="Arial" panose="020B0604020202090204"/>
              <a:buChar char="•"/>
            </a:pPr>
            <a:r>
              <a:rPr lang="en-US" sz="1910" spc="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9.https://doi.org/10.1016/j.pedneo.2016.07.003 A dilemma for the pediatrician: Radiolucent Tracheobroncial Foreign Body</a:t>
            </a:r>
            <a:endParaRPr lang="en-US" sz="1910" spc="5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12115" lvl="1" indent="-206375" algn="l">
              <a:lnSpc>
                <a:spcPts val="2675"/>
              </a:lnSpc>
              <a:buFont typeface="Arial" panose="020B0604020202090204"/>
              <a:buChar char="•"/>
            </a:pPr>
            <a:r>
              <a:rPr lang="en-US" sz="1910" spc="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10.https://www.jaypeedigital.com-Rationale of the pediatric history-Salient features.</a:t>
            </a:r>
            <a:endParaRPr lang="en-US" sz="1910" spc="5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55"/>
              </a:lnSpc>
            </a:pPr>
            <a:endParaRPr lang="en-US" sz="1910" spc="5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161" name="Group 8"/>
          <p:cNvGrpSpPr/>
          <p:nvPr/>
        </p:nvGrpSpPr>
        <p:grpSpPr>
          <a:xfrm>
            <a:off x="1590675" y="533400"/>
            <a:ext cx="3229414" cy="3229414"/>
            <a:chOff x="0" y="0"/>
            <a:chExt cx="6350000" cy="6349975"/>
          </a:xfrm>
        </p:grpSpPr>
        <p:sp>
          <p:nvSpPr>
            <p:cNvPr id="1048757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29" b="-16629"/>
              </a:stretch>
            </a:blipFill>
          </p:spPr>
        </p:sp>
      </p:grpSp>
      <p:sp>
        <p:nvSpPr>
          <p:cNvPr id="1048758" name="Freeform 10"/>
          <p:cNvSpPr/>
          <p:nvPr/>
        </p:nvSpPr>
        <p:spPr>
          <a:xfrm>
            <a:off x="-1009650" y="-876300"/>
            <a:ext cx="3515894" cy="3515894"/>
          </a:xfrm>
          <a:custGeom>
            <a:avLst/>
            <a:gdLst/>
            <a:ahLst/>
            <a:cxnLst/>
            <a:rect l="l" t="t" r="r" b="b"/>
            <a:pathLst>
              <a:path w="3515894" h="3515894">
                <a:moveTo>
                  <a:pt x="0" y="0"/>
                </a:moveTo>
                <a:lnTo>
                  <a:pt x="3515894" y="0"/>
                </a:lnTo>
                <a:lnTo>
                  <a:pt x="3515894" y="3515894"/>
                </a:lnTo>
                <a:lnTo>
                  <a:pt x="0" y="3515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1" r="-271"/>
            </a:stretch>
          </a:blipFill>
        </p:spPr>
      </p:sp>
      <p:sp>
        <p:nvSpPr>
          <p:cNvPr id="1048759" name="Freeform 11"/>
          <p:cNvSpPr/>
          <p:nvPr/>
        </p:nvSpPr>
        <p:spPr>
          <a:xfrm>
            <a:off x="6829425" y="-609600"/>
            <a:ext cx="3515894" cy="3515894"/>
          </a:xfrm>
          <a:custGeom>
            <a:avLst/>
            <a:gdLst/>
            <a:ahLst/>
            <a:cxnLst/>
            <a:rect l="l" t="t" r="r" b="b"/>
            <a:pathLst>
              <a:path w="3515894" h="3515894">
                <a:moveTo>
                  <a:pt x="0" y="0"/>
                </a:moveTo>
                <a:lnTo>
                  <a:pt x="3515894" y="0"/>
                </a:lnTo>
                <a:lnTo>
                  <a:pt x="3515894" y="3515894"/>
                </a:lnTo>
                <a:lnTo>
                  <a:pt x="0" y="351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1" r="-271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2"/>
          <p:cNvGrpSpPr/>
          <p:nvPr/>
        </p:nvGrpSpPr>
        <p:grpSpPr>
          <a:xfrm>
            <a:off x="-142813" y="6964594"/>
            <a:ext cx="10031106" cy="433441"/>
            <a:chOff x="0" y="0"/>
            <a:chExt cx="3715224" cy="160534"/>
          </a:xfrm>
        </p:grpSpPr>
        <p:sp>
          <p:nvSpPr>
            <p:cNvPr id="1048760" name="Freeform 3"/>
            <p:cNvSpPr/>
            <p:nvPr/>
          </p:nvSpPr>
          <p:spPr>
            <a:xfrm>
              <a:off x="0" y="0"/>
              <a:ext cx="3715224" cy="160534"/>
            </a:xfrm>
            <a:custGeom>
              <a:avLst/>
              <a:gdLst/>
              <a:ahLst/>
              <a:cxnLst/>
              <a:rect l="l" t="t" r="r" b="b"/>
              <a:pathLst>
                <a:path w="3715224" h="160534">
                  <a:moveTo>
                    <a:pt x="0" y="0"/>
                  </a:moveTo>
                  <a:lnTo>
                    <a:pt x="3715224" y="0"/>
                  </a:lnTo>
                  <a:lnTo>
                    <a:pt x="3715224" y="160534"/>
                  </a:lnTo>
                  <a:lnTo>
                    <a:pt x="0" y="160534"/>
                  </a:lnTo>
                  <a:close/>
                </a:path>
              </a:pathLst>
            </a:custGeom>
            <a:solidFill>
              <a:srgbClr val="FFF8DA"/>
            </a:solidFill>
          </p:spPr>
        </p:sp>
        <p:sp>
          <p:nvSpPr>
            <p:cNvPr id="1048761" name="TextBox 4"/>
            <p:cNvSpPr txBox="1"/>
            <p:nvPr/>
          </p:nvSpPr>
          <p:spPr>
            <a:xfrm>
              <a:off x="0" y="-28575"/>
              <a:ext cx="3715224" cy="189109"/>
            </a:xfrm>
            <a:prstGeom prst="rect">
              <a:avLst/>
            </a:prstGeom>
          </p:spPr>
          <p:txBody>
            <a:bodyPr lIns="50800" tIns="50800" rIns="50800" bIns="50800" rtlCol="0" anchor="ctr"/>
            <a:p>
              <a:pPr algn="ctr">
                <a:lnSpc>
                  <a:spcPts val="2395"/>
                </a:lnSpc>
              </a:pPr>
            </a:p>
          </p:txBody>
        </p:sp>
      </p:grpSp>
      <p:sp>
        <p:nvSpPr>
          <p:cNvPr id="1048762" name="Freeform 5"/>
          <p:cNvSpPr/>
          <p:nvPr/>
        </p:nvSpPr>
        <p:spPr>
          <a:xfrm>
            <a:off x="5398423" y="-1345732"/>
            <a:ext cx="3500443" cy="3500443"/>
          </a:xfrm>
          <a:custGeom>
            <a:avLst/>
            <a:gdLst/>
            <a:ahLst/>
            <a:cxnLst/>
            <a:rect l="l" t="t" r="r" b="b"/>
            <a:pathLst>
              <a:path w="3500443" h="3500443">
                <a:moveTo>
                  <a:pt x="0" y="0"/>
                </a:moveTo>
                <a:lnTo>
                  <a:pt x="3500443" y="0"/>
                </a:lnTo>
                <a:lnTo>
                  <a:pt x="3500443" y="3500443"/>
                </a:lnTo>
                <a:lnTo>
                  <a:pt x="0" y="350044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164" name="Group 6"/>
          <p:cNvGrpSpPr>
            <a:grpSpLocks noChangeAspect="1"/>
          </p:cNvGrpSpPr>
          <p:nvPr/>
        </p:nvGrpSpPr>
        <p:grpSpPr>
          <a:xfrm>
            <a:off x="7410450" y="-152400"/>
            <a:ext cx="3716815" cy="3716815"/>
            <a:chOff x="0" y="0"/>
            <a:chExt cx="6350000" cy="6350000"/>
          </a:xfrm>
        </p:grpSpPr>
        <p:sp>
          <p:nvSpPr>
            <p:cNvPr id="1048763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8DA"/>
            </a:solidFill>
          </p:spPr>
        </p:sp>
      </p:grpSp>
      <p:sp>
        <p:nvSpPr>
          <p:cNvPr id="1048764" name="Freeform 8"/>
          <p:cNvSpPr/>
          <p:nvPr/>
        </p:nvSpPr>
        <p:spPr>
          <a:xfrm>
            <a:off x="5906599" y="570728"/>
            <a:ext cx="2612203" cy="2612203"/>
          </a:xfrm>
          <a:custGeom>
            <a:avLst/>
            <a:gdLst/>
            <a:ahLst/>
            <a:cxnLst/>
            <a:rect l="l" t="t" r="r" b="b"/>
            <a:pathLst>
              <a:path w="2612203" h="2612203">
                <a:moveTo>
                  <a:pt x="0" y="0"/>
                </a:moveTo>
                <a:lnTo>
                  <a:pt x="2612203" y="0"/>
                </a:lnTo>
                <a:lnTo>
                  <a:pt x="2612203" y="2612203"/>
                </a:lnTo>
                <a:lnTo>
                  <a:pt x="0" y="2612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65" name="TextBox 9"/>
          <p:cNvSpPr txBox="1"/>
          <p:nvPr/>
        </p:nvSpPr>
        <p:spPr>
          <a:xfrm>
            <a:off x="914119" y="3099135"/>
            <a:ext cx="8591550" cy="127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9380"/>
              </a:lnSpc>
            </a:pPr>
            <a:r>
              <a:rPr lang="en-US" sz="938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Thank You</a:t>
            </a:r>
            <a:endParaRPr lang="en-US" sz="938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extBox 2"/>
          <p:cNvSpPr txBox="1"/>
          <p:nvPr/>
        </p:nvSpPr>
        <p:spPr>
          <a:xfrm>
            <a:off x="731520" y="395892"/>
            <a:ext cx="592455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0097B2"/>
                </a:solidFill>
                <a:latin typeface="Aleo Bold"/>
                <a:ea typeface="Aleo Bold"/>
                <a:cs typeface="Aleo Bold"/>
                <a:sym typeface="Aleo Bold"/>
              </a:rPr>
              <a:t>ABSTRACT</a:t>
            </a:r>
            <a:endParaRPr lang="en-US" sz="4830" b="1">
              <a:solidFill>
                <a:srgbClr val="0097B2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60" name="Group 3"/>
          <p:cNvGrpSpPr>
            <a:grpSpLocks noChangeAspect="1"/>
          </p:cNvGrpSpPr>
          <p:nvPr/>
        </p:nvGrpSpPr>
        <p:grpSpPr>
          <a:xfrm>
            <a:off x="7943850" y="-590550"/>
            <a:ext cx="3325220" cy="3325220"/>
            <a:chOff x="0" y="0"/>
            <a:chExt cx="6350000" cy="6350000"/>
          </a:xfrm>
        </p:grpSpPr>
        <p:sp>
          <p:nvSpPr>
            <p:cNvPr id="1048601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61" name="Group 5"/>
          <p:cNvGrpSpPr/>
          <p:nvPr/>
        </p:nvGrpSpPr>
        <p:grpSpPr>
          <a:xfrm>
            <a:off x="6134100" y="1924050"/>
            <a:ext cx="5733986" cy="5733986"/>
            <a:chOff x="0" y="0"/>
            <a:chExt cx="6350000" cy="6349975"/>
          </a:xfrm>
        </p:grpSpPr>
        <p:sp>
          <p:nvSpPr>
            <p:cNvPr id="1048602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t="-16629" b="-16629"/>
              </a:stretch>
            </a:blipFill>
          </p:spPr>
        </p:sp>
      </p:grpSp>
      <p:sp>
        <p:nvSpPr>
          <p:cNvPr id="1048603" name="Freeform 7"/>
          <p:cNvSpPr/>
          <p:nvPr/>
        </p:nvSpPr>
        <p:spPr>
          <a:xfrm>
            <a:off x="6838950" y="676275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" r="-271"/>
            </a:stretch>
          </a:blipFill>
        </p:spPr>
      </p:sp>
      <p:sp>
        <p:nvSpPr>
          <p:cNvPr id="1048604" name="TextBox 8"/>
          <p:cNvSpPr txBox="1"/>
          <p:nvPr/>
        </p:nvSpPr>
        <p:spPr>
          <a:xfrm>
            <a:off x="447675" y="1137285"/>
            <a:ext cx="6986270" cy="469138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8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ENT conditions are mostly straight forward</a:t>
            </a:r>
            <a:endParaRPr lang="en-US" sz="28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8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 some cases , symptoms overlap, signs are associated.[8]</a:t>
            </a:r>
            <a:endParaRPr lang="en-US" sz="28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8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Investigations may fail to accurately diagnose.[7]</a:t>
            </a:r>
            <a:endParaRPr lang="en-US" sz="28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8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 this case, a mother, the informant, noted T.N.M.-2&amp;1/2yrs develop chock, cough and noisy breathing.</a:t>
            </a:r>
            <a:endParaRPr lang="en-US" sz="28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5930" lvl="1" indent="-22796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8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Prior to the above, he was eating macadamia while playing with other children.</a:t>
            </a:r>
            <a:endParaRPr lang="en-US" sz="28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60"/>
              </a:lnSpc>
            </a:pPr>
            <a:endParaRPr lang="en-US" sz="28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2"/>
          <p:cNvSpPr txBox="1"/>
          <p:nvPr/>
        </p:nvSpPr>
        <p:spPr>
          <a:xfrm>
            <a:off x="1590675" y="3646170"/>
            <a:ext cx="7943850" cy="59055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ctr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ABSTRACT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63" name="Group 3"/>
          <p:cNvGrpSpPr>
            <a:grpSpLocks noChangeAspect="1"/>
          </p:cNvGrpSpPr>
          <p:nvPr/>
        </p:nvGrpSpPr>
        <p:grpSpPr>
          <a:xfrm>
            <a:off x="1933575" y="-723900"/>
            <a:ext cx="2543012" cy="2543012"/>
            <a:chOff x="0" y="0"/>
            <a:chExt cx="6350000" cy="6350000"/>
          </a:xfrm>
        </p:grpSpPr>
        <p:sp>
          <p:nvSpPr>
            <p:cNvPr id="1048606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64" name="Group 5"/>
          <p:cNvGrpSpPr/>
          <p:nvPr/>
        </p:nvGrpSpPr>
        <p:grpSpPr>
          <a:xfrm>
            <a:off x="3886200" y="-723900"/>
            <a:ext cx="4086192" cy="4086192"/>
            <a:chOff x="0" y="0"/>
            <a:chExt cx="6350000" cy="6349975"/>
          </a:xfrm>
        </p:grpSpPr>
        <p:sp>
          <p:nvSpPr>
            <p:cNvPr id="1048607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t="-16666" b="-16666"/>
              </a:stretch>
            </a:blipFill>
          </p:spPr>
        </p:sp>
      </p:grpSp>
      <p:sp>
        <p:nvSpPr>
          <p:cNvPr id="1048608" name="TextBox 7"/>
          <p:cNvSpPr txBox="1"/>
          <p:nvPr/>
        </p:nvSpPr>
        <p:spPr>
          <a:xfrm>
            <a:off x="1325880" y="4337685"/>
            <a:ext cx="7531735" cy="260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390525" lvl="1" indent="-195580" algn="l">
              <a:lnSpc>
                <a:spcPts val="2535"/>
              </a:lnSpc>
              <a:buFont typeface="Arial" panose="020B0604020202090204"/>
              <a:buChar char="•"/>
            </a:pPr>
            <a:r>
              <a:rPr lang="en-US" sz="2000" spc="5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She visited KCH 3/7 later.</a:t>
            </a:r>
            <a:endParaRPr lang="en-US" sz="2000" spc="54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90525" lvl="1" indent="-195580" algn="l">
              <a:lnSpc>
                <a:spcPts val="2535"/>
              </a:lnSpc>
              <a:buFont typeface="Arial" panose="020B0604020202090204"/>
              <a:buChar char="•"/>
            </a:pPr>
            <a:r>
              <a:rPr lang="en-US" sz="2000" spc="5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Admitted as aspiration pneumonia</a:t>
            </a:r>
            <a:endParaRPr lang="en-US" sz="2000" spc="54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90525" lvl="1" indent="-195580" algn="l">
              <a:lnSpc>
                <a:spcPts val="2535"/>
              </a:lnSpc>
              <a:buFont typeface="Arial" panose="020B0604020202090204"/>
              <a:buChar char="•"/>
            </a:pPr>
            <a:r>
              <a:rPr lang="en-US" sz="2000" spc="5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X-ray had nothing abnormal reported,</a:t>
            </a:r>
            <a:endParaRPr lang="en-US" sz="2000" spc="54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90525" lvl="1" indent="-195580" algn="l">
              <a:lnSpc>
                <a:spcPts val="2535"/>
              </a:lnSpc>
              <a:buFont typeface="Arial" panose="020B0604020202090204"/>
              <a:buChar char="•"/>
            </a:pPr>
            <a:r>
              <a:rPr lang="en-US" sz="2000" spc="5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Nebulized with ventollin for 11/7.</a:t>
            </a:r>
            <a:endParaRPr lang="en-US" sz="2000" spc="54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90525" lvl="1" indent="-195580" algn="l">
              <a:lnSpc>
                <a:spcPts val="2535"/>
              </a:lnSpc>
              <a:buFont typeface="Arial" panose="020B0604020202090204"/>
              <a:buChar char="•"/>
            </a:pPr>
            <a:r>
              <a:rPr lang="en-US" sz="2000" spc="5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Discharged through ENT.</a:t>
            </a:r>
            <a:endParaRPr lang="en-US" sz="2000" spc="54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90525" lvl="1" indent="-195580" algn="l">
              <a:lnSpc>
                <a:spcPts val="2535"/>
              </a:lnSpc>
              <a:buFont typeface="Arial" panose="020B0604020202090204"/>
              <a:buChar char="•"/>
            </a:pPr>
            <a:r>
              <a:rPr lang="en-US" sz="2000" spc="5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Chest In drawing noted in ENT.</a:t>
            </a:r>
            <a:endParaRPr lang="en-US" sz="2000" spc="54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90525" lvl="1" indent="-195580" algn="l">
              <a:lnSpc>
                <a:spcPts val="2535"/>
              </a:lnSpc>
              <a:buFont typeface="Arial" panose="020B0604020202090204"/>
              <a:buChar char="•"/>
            </a:pPr>
            <a:r>
              <a:rPr lang="en-US" sz="2000" spc="5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Referred to KNH as an emergency of inhaled foreign body.</a:t>
            </a:r>
            <a:endParaRPr lang="en-US" sz="2000" spc="54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535"/>
              </a:lnSpc>
            </a:pPr>
            <a:endParaRPr lang="en-US" sz="2000" spc="54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65" name="Group 8"/>
          <p:cNvGrpSpPr/>
          <p:nvPr/>
        </p:nvGrpSpPr>
        <p:grpSpPr>
          <a:xfrm>
            <a:off x="1590675" y="533400"/>
            <a:ext cx="3229414" cy="3229414"/>
            <a:chOff x="0" y="0"/>
            <a:chExt cx="6350000" cy="6349975"/>
          </a:xfrm>
        </p:grpSpPr>
        <p:sp>
          <p:nvSpPr>
            <p:cNvPr id="104860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29" b="-16629"/>
              </a:stretch>
            </a:blipFill>
          </p:spPr>
        </p:sp>
      </p:grpSp>
      <p:sp>
        <p:nvSpPr>
          <p:cNvPr id="1048610" name="Freeform 10"/>
          <p:cNvSpPr/>
          <p:nvPr/>
        </p:nvSpPr>
        <p:spPr>
          <a:xfrm>
            <a:off x="-1009650" y="-876300"/>
            <a:ext cx="3515894" cy="3515894"/>
          </a:xfrm>
          <a:custGeom>
            <a:avLst/>
            <a:gdLst/>
            <a:ahLst/>
            <a:cxnLst/>
            <a:rect l="l" t="t" r="r" b="b"/>
            <a:pathLst>
              <a:path w="3515894" h="3515894">
                <a:moveTo>
                  <a:pt x="0" y="0"/>
                </a:moveTo>
                <a:lnTo>
                  <a:pt x="3515894" y="0"/>
                </a:lnTo>
                <a:lnTo>
                  <a:pt x="3515894" y="3515894"/>
                </a:lnTo>
                <a:lnTo>
                  <a:pt x="0" y="3515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1" r="-271"/>
            </a:stretch>
          </a:blipFill>
        </p:spPr>
      </p:sp>
      <p:sp>
        <p:nvSpPr>
          <p:cNvPr id="1048611" name="Freeform 11"/>
          <p:cNvSpPr/>
          <p:nvPr/>
        </p:nvSpPr>
        <p:spPr>
          <a:xfrm>
            <a:off x="6829425" y="-609600"/>
            <a:ext cx="3515894" cy="3515894"/>
          </a:xfrm>
          <a:custGeom>
            <a:avLst/>
            <a:gdLst/>
            <a:ahLst/>
            <a:cxnLst/>
            <a:rect l="l" t="t" r="r" b="b"/>
            <a:pathLst>
              <a:path w="3515894" h="3515894">
                <a:moveTo>
                  <a:pt x="0" y="0"/>
                </a:moveTo>
                <a:lnTo>
                  <a:pt x="3515894" y="0"/>
                </a:lnTo>
                <a:lnTo>
                  <a:pt x="3515894" y="3515894"/>
                </a:lnTo>
                <a:lnTo>
                  <a:pt x="0" y="351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1" r="-271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extBox 2"/>
          <p:cNvSpPr txBox="1"/>
          <p:nvPr/>
        </p:nvSpPr>
        <p:spPr>
          <a:xfrm>
            <a:off x="3048000" y="456946"/>
            <a:ext cx="592455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ABSTRACT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67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613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614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68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615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616" name="TextBox 8"/>
          <p:cNvSpPr txBox="1"/>
          <p:nvPr/>
        </p:nvSpPr>
        <p:spPr>
          <a:xfrm>
            <a:off x="4262755" y="1351915"/>
            <a:ext cx="5171440" cy="550164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4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X-ray at KNH non revealing</a:t>
            </a:r>
            <a:endParaRPr lang="en-US" sz="24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4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CT scan chest –nothing abnormal detected.</a:t>
            </a:r>
            <a:endParaRPr lang="en-US" sz="24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4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MRI chest- No remarkable finding.</a:t>
            </a:r>
            <a:endParaRPr lang="en-US" sz="24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4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Nebulized for wheezing for 2/7.</a:t>
            </a:r>
            <a:endParaRPr lang="en-US" sz="24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4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improvement, discharge contemplated.</a:t>
            </a:r>
            <a:endParaRPr lang="en-US" sz="24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4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Mother declined, insisted on something amiss.</a:t>
            </a:r>
            <a:endParaRPr lang="en-US" sz="24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400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Bronchoscopy done 2/7 days later.</a:t>
            </a:r>
            <a:endParaRPr lang="en-US" sz="24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60"/>
              </a:lnSpc>
            </a:pPr>
            <a:endParaRPr lang="en-US" sz="2400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extBox 2"/>
          <p:cNvSpPr txBox="1"/>
          <p:nvPr/>
        </p:nvSpPr>
        <p:spPr>
          <a:xfrm>
            <a:off x="3200400" y="1023366"/>
            <a:ext cx="5924550" cy="646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ABSTRACT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70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618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619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71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620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621" name="TextBox 8"/>
          <p:cNvSpPr txBox="1"/>
          <p:nvPr/>
        </p:nvSpPr>
        <p:spPr>
          <a:xfrm>
            <a:off x="4686300" y="1969937"/>
            <a:ext cx="4429125" cy="336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 pieces of macadamia removed from right bronchus. 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suppuration changes noted on their lodgment sites.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Suctioning done. Patient’s condition deteriorated.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Resuscitation done, discharged to the ICU.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240"/>
              </a:lnSpc>
            </a:pP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Box 2"/>
          <p:cNvSpPr txBox="1"/>
          <p:nvPr/>
        </p:nvSpPr>
        <p:spPr>
          <a:xfrm>
            <a:off x="3200400" y="1023366"/>
            <a:ext cx="5924550" cy="6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830"/>
              </a:lnSpc>
            </a:pPr>
            <a:r>
              <a:rPr lang="en-US" sz="48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ABSTRACT</a:t>
            </a:r>
            <a:endParaRPr lang="en-US" sz="48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73" name="Group 3"/>
          <p:cNvGrpSpPr>
            <a:grpSpLocks noChangeAspect="1"/>
          </p:cNvGrpSpPr>
          <p:nvPr/>
        </p:nvGrpSpPr>
        <p:grpSpPr>
          <a:xfrm>
            <a:off x="-809625" y="-361950"/>
            <a:ext cx="3325220" cy="3325220"/>
            <a:chOff x="0" y="0"/>
            <a:chExt cx="6350000" cy="6350000"/>
          </a:xfrm>
        </p:grpSpPr>
        <p:sp>
          <p:nvSpPr>
            <p:cNvPr id="1048623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1048624" name="Freeform 5"/>
          <p:cNvSpPr/>
          <p:nvPr/>
        </p:nvSpPr>
        <p:spPr>
          <a:xfrm>
            <a:off x="-1685925" y="876300"/>
            <a:ext cx="3086677" cy="3086677"/>
          </a:xfrm>
          <a:custGeom>
            <a:avLst/>
            <a:gdLst/>
            <a:ahLst/>
            <a:cxnLst/>
            <a:rect l="l" t="t" r="r" b="b"/>
            <a:pathLst>
              <a:path w="3086677" h="3086677">
                <a:moveTo>
                  <a:pt x="0" y="0"/>
                </a:moveTo>
                <a:lnTo>
                  <a:pt x="3086677" y="0"/>
                </a:lnTo>
                <a:lnTo>
                  <a:pt x="3086677" y="3086677"/>
                </a:lnTo>
                <a:lnTo>
                  <a:pt x="0" y="308667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71" r="-271"/>
            </a:stretch>
          </a:blipFill>
        </p:spPr>
      </p:sp>
      <p:grpSp>
        <p:nvGrpSpPr>
          <p:cNvPr id="74" name="Group 6"/>
          <p:cNvGrpSpPr/>
          <p:nvPr/>
        </p:nvGrpSpPr>
        <p:grpSpPr>
          <a:xfrm>
            <a:off x="-1381125" y="2362200"/>
            <a:ext cx="5733986" cy="5733986"/>
            <a:chOff x="0" y="0"/>
            <a:chExt cx="6350000" cy="6349975"/>
          </a:xfrm>
        </p:grpSpPr>
        <p:sp>
          <p:nvSpPr>
            <p:cNvPr id="1048625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1048626" name="TextBox 8"/>
          <p:cNvSpPr txBox="1"/>
          <p:nvPr/>
        </p:nvSpPr>
        <p:spPr>
          <a:xfrm>
            <a:off x="4686300" y="1969937"/>
            <a:ext cx="4429125" cy="5185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2/7 later improved, discharged to the ward.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Fully discharged after a further 2/7 in the ward.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Had been on antibiotics in the ward.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Conclusions included the need for a dedicated history , thorough physical examination and 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48615" lvl="1" indent="-174625" algn="l">
              <a:lnSpc>
                <a:spcPts val="2960"/>
              </a:lnSpc>
              <a:buFont typeface="Arial" panose="020B0604020202090204"/>
              <a:buChar char="•"/>
            </a:pPr>
            <a:r>
              <a:rPr lang="en-US" sz="2115" spc="6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Need to apply Jackson’s dictum since investigations have failure rates.</a:t>
            </a: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60"/>
              </a:lnSpc>
            </a:pPr>
            <a:endParaRPr lang="en-US" sz="2115" spc="6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B2"/>
        </a:solidFill>
        <a:effectLst/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extBox 2"/>
          <p:cNvSpPr txBox="1"/>
          <p:nvPr/>
        </p:nvSpPr>
        <p:spPr>
          <a:xfrm>
            <a:off x="848164" y="4032268"/>
            <a:ext cx="7943850" cy="750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ctr">
              <a:lnSpc>
                <a:spcPts val="5430"/>
              </a:lnSpc>
            </a:pPr>
            <a:r>
              <a:rPr lang="en-US" sz="5430" b="1">
                <a:solidFill>
                  <a:srgbClr val="FFF8DA"/>
                </a:solidFill>
                <a:latin typeface="Aleo Bold"/>
                <a:ea typeface="Aleo Bold"/>
                <a:cs typeface="Aleo Bold"/>
                <a:sym typeface="Aleo Bold"/>
              </a:rPr>
              <a:t>Jackson’s dictum</a:t>
            </a:r>
            <a:endParaRPr lang="en-US" sz="5430" b="1">
              <a:solidFill>
                <a:srgbClr val="FFF8DA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grpSp>
        <p:nvGrpSpPr>
          <p:cNvPr id="76" name="Group 3"/>
          <p:cNvGrpSpPr>
            <a:grpSpLocks noChangeAspect="1"/>
          </p:cNvGrpSpPr>
          <p:nvPr/>
        </p:nvGrpSpPr>
        <p:grpSpPr>
          <a:xfrm>
            <a:off x="1933575" y="-723900"/>
            <a:ext cx="2543012" cy="2543012"/>
            <a:chOff x="0" y="0"/>
            <a:chExt cx="6350000" cy="6350000"/>
          </a:xfrm>
        </p:grpSpPr>
        <p:sp>
          <p:nvSpPr>
            <p:cNvPr id="1048628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77" name="Group 5"/>
          <p:cNvGrpSpPr/>
          <p:nvPr/>
        </p:nvGrpSpPr>
        <p:grpSpPr>
          <a:xfrm>
            <a:off x="3886200" y="-723900"/>
            <a:ext cx="4086192" cy="4086192"/>
            <a:chOff x="0" y="0"/>
            <a:chExt cx="6350000" cy="6349975"/>
          </a:xfrm>
        </p:grpSpPr>
        <p:sp>
          <p:nvSpPr>
            <p:cNvPr id="1048629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t="-16666" b="-16666"/>
              </a:stretch>
            </a:blipFill>
          </p:spPr>
        </p:sp>
      </p:grpSp>
      <p:sp>
        <p:nvSpPr>
          <p:cNvPr id="1048630" name="TextBox 7"/>
          <p:cNvSpPr txBox="1"/>
          <p:nvPr/>
        </p:nvSpPr>
        <p:spPr>
          <a:xfrm>
            <a:off x="2427843" y="4815127"/>
            <a:ext cx="4897915" cy="1999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3215"/>
              </a:lnSpc>
            </a:pPr>
            <a:r>
              <a:rPr lang="en-US" sz="2295" spc="6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 suspected cases of FBs in the air passages ,bronchoscopy must be done as failure to do bronchoscopy is more disastrous than the complications of bronchoscopy.[1]</a:t>
            </a:r>
            <a:endParaRPr lang="en-US" sz="2295" spc="68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78" name="Group 8"/>
          <p:cNvGrpSpPr/>
          <p:nvPr/>
        </p:nvGrpSpPr>
        <p:grpSpPr>
          <a:xfrm>
            <a:off x="1590675" y="533400"/>
            <a:ext cx="3229414" cy="3229414"/>
            <a:chOff x="0" y="0"/>
            <a:chExt cx="6350000" cy="6349975"/>
          </a:xfrm>
        </p:grpSpPr>
        <p:sp>
          <p:nvSpPr>
            <p:cNvPr id="1048631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29" b="-16629"/>
              </a:stretch>
            </a:blipFill>
          </p:spPr>
        </p:sp>
      </p:grpSp>
      <p:sp>
        <p:nvSpPr>
          <p:cNvPr id="1048632" name="Freeform 10"/>
          <p:cNvSpPr/>
          <p:nvPr/>
        </p:nvSpPr>
        <p:spPr>
          <a:xfrm>
            <a:off x="-1009650" y="-876300"/>
            <a:ext cx="3515894" cy="3515894"/>
          </a:xfrm>
          <a:custGeom>
            <a:avLst/>
            <a:gdLst/>
            <a:ahLst/>
            <a:cxnLst/>
            <a:rect l="l" t="t" r="r" b="b"/>
            <a:pathLst>
              <a:path w="3515894" h="3515894">
                <a:moveTo>
                  <a:pt x="0" y="0"/>
                </a:moveTo>
                <a:lnTo>
                  <a:pt x="3515894" y="0"/>
                </a:lnTo>
                <a:lnTo>
                  <a:pt x="3515894" y="3515894"/>
                </a:lnTo>
                <a:lnTo>
                  <a:pt x="0" y="3515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1" r="-271"/>
            </a:stretch>
          </a:blipFill>
        </p:spPr>
      </p:sp>
      <p:sp>
        <p:nvSpPr>
          <p:cNvPr id="1048633" name="Freeform 11"/>
          <p:cNvSpPr/>
          <p:nvPr/>
        </p:nvSpPr>
        <p:spPr>
          <a:xfrm>
            <a:off x="6829425" y="-609600"/>
            <a:ext cx="3515894" cy="3515894"/>
          </a:xfrm>
          <a:custGeom>
            <a:avLst/>
            <a:gdLst/>
            <a:ahLst/>
            <a:cxnLst/>
            <a:rect l="l" t="t" r="r" b="b"/>
            <a:pathLst>
              <a:path w="3515894" h="3515894">
                <a:moveTo>
                  <a:pt x="0" y="0"/>
                </a:moveTo>
                <a:lnTo>
                  <a:pt x="3515894" y="0"/>
                </a:lnTo>
                <a:lnTo>
                  <a:pt x="3515894" y="3515894"/>
                </a:lnTo>
                <a:lnTo>
                  <a:pt x="0" y="351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1" r="-271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8009</Words>
  <Application>WPS Presentation</Application>
  <PresentationFormat/>
  <Paragraphs>264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1" baseType="lpstr">
      <vt:lpstr>Arial</vt:lpstr>
      <vt:lpstr>SimSun</vt:lpstr>
      <vt:lpstr>Wingdings</vt:lpstr>
      <vt:lpstr>Aleo Bold</vt:lpstr>
      <vt:lpstr>Thonburi</vt:lpstr>
      <vt:lpstr>Glacial Indifference Bold</vt:lpstr>
      <vt:lpstr>Arial</vt:lpstr>
      <vt:lpstr>Glacial Indifference</vt:lpstr>
      <vt:lpstr>Calibri</vt:lpstr>
      <vt:lpstr>Microsoft YaHei</vt:lpstr>
      <vt:lpstr>汉仪旗黑</vt:lpstr>
      <vt:lpstr>Arial Unicode MS</vt:lpstr>
      <vt:lpstr>Arial 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DIAGNOSTIC DILEMMA &amp; A DELIGHT IN ENT - Copy.pptx</dc:title>
  <dc:creator>Infinix X6525</dc:creator>
  <cp:lastModifiedBy>Titus</cp:lastModifiedBy>
  <cp:revision>2</cp:revision>
  <dcterms:created xsi:type="dcterms:W3CDTF">2025-10-17T08:28:00Z</dcterms:created>
  <dcterms:modified xsi:type="dcterms:W3CDTF">2025-10-17T08:28:00Z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5a5f0e2d77784753a68f1572a4e7819f</vt:lpwstr>
  </property>
  <property fmtid="{D5CDD505-2E9C-101B-9397-08002B2CF9AE}" pid="3" name="KSOProductBuildVer">
    <vt:lpwstr>1033-12.1.23143.23143</vt:lpwstr>
  </property>
</Properties>
</file>